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8"/>
  </p:notesMasterIdLst>
  <p:sldIdLst>
    <p:sldId id="290" r:id="rId2"/>
    <p:sldId id="259" r:id="rId3"/>
    <p:sldId id="291" r:id="rId4"/>
    <p:sldId id="260" r:id="rId5"/>
    <p:sldId id="302" r:id="rId6"/>
    <p:sldId id="303" r:id="rId7"/>
    <p:sldId id="304" r:id="rId8"/>
    <p:sldId id="305" r:id="rId9"/>
    <p:sldId id="307" r:id="rId10"/>
    <p:sldId id="310" r:id="rId11"/>
    <p:sldId id="308" r:id="rId12"/>
    <p:sldId id="311" r:id="rId13"/>
    <p:sldId id="309" r:id="rId14"/>
    <p:sldId id="312" r:id="rId15"/>
    <p:sldId id="313" r:id="rId16"/>
    <p:sldId id="321" r:id="rId17"/>
    <p:sldId id="322" r:id="rId18"/>
    <p:sldId id="258" r:id="rId19"/>
    <p:sldId id="327" r:id="rId20"/>
    <p:sldId id="328" r:id="rId21"/>
    <p:sldId id="324" r:id="rId22"/>
    <p:sldId id="329" r:id="rId23"/>
    <p:sldId id="331" r:id="rId24"/>
    <p:sldId id="326" r:id="rId25"/>
    <p:sldId id="325" r:id="rId26"/>
    <p:sldId id="301" r:id="rId27"/>
    <p:sldId id="318" r:id="rId28"/>
    <p:sldId id="316" r:id="rId29"/>
    <p:sldId id="314" r:id="rId30"/>
    <p:sldId id="317" r:id="rId31"/>
    <p:sldId id="315" r:id="rId32"/>
    <p:sldId id="306" r:id="rId33"/>
    <p:sldId id="330" r:id="rId34"/>
    <p:sldId id="333" r:id="rId35"/>
    <p:sldId id="284" r:id="rId36"/>
    <p:sldId id="332" r:id="rId37"/>
  </p:sldIdLst>
  <p:sldSz cx="9144000" cy="5143500" type="screen16x9"/>
  <p:notesSz cx="6858000" cy="9144000"/>
  <p:embeddedFontLst>
    <p:embeddedFont>
      <p:font typeface="Book Antiqua" panose="02040602050305030304" pitchFamily="18" charset="0"/>
      <p:regular r:id="rId39"/>
      <p:bold r:id="rId40"/>
      <p:italic r:id="rId41"/>
      <p:boldItalic r:id="rId42"/>
    </p:embeddedFont>
    <p:embeddedFont>
      <p:font typeface="Fira Sans Extra Condensed" panose="020B0503050000020004" pitchFamily="34" charset="0"/>
      <p:regular r:id="rId43"/>
      <p:bold r:id="rId44"/>
      <p:italic r:id="rId45"/>
      <p:boldItalic r:id="rId46"/>
    </p:embeddedFont>
    <p:embeddedFont>
      <p:font typeface="Fira Sans Extra Condensed SemiBold" panose="020B0604020202020204" charset="0"/>
      <p:regular r:id="rId47"/>
      <p:bold r:id="rId48"/>
      <p:italic r:id="rId49"/>
      <p:boldItalic r:id="rId50"/>
    </p:embeddedFont>
    <p:embeddedFont>
      <p:font typeface="Open Sans" panose="020B0606030504020204" pitchFamily="34" charset="0"/>
      <p:regular r:id="rId51"/>
      <p:bold r:id="rId52"/>
      <p:italic r:id="rId53"/>
      <p:boldItalic r:id="rId54"/>
    </p:embeddedFont>
    <p:embeddedFont>
      <p:font typeface="Roboto" panose="020000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862B"/>
    <a:srgbClr val="E6E9EB"/>
    <a:srgbClr val="FFC64E"/>
    <a:srgbClr val="008D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260291-F4AE-4F42-99F9-B8DD99B57DC6}" v="273" dt="2023-11-27T07:52:32.780"/>
    <p1510:client id="{1CBB5553-FA47-4FB5-B904-09E0FE105064}" v="375" dt="2023-11-27T17:50:02.630"/>
    <p1510:client id="{2A2390C6-FFFE-47B0-8D01-BAABF948E0E1}" v="244" dt="2023-11-28T01:58:21.654"/>
    <p1510:client id="{2D53AC77-DB9A-4177-BC0F-0F15A8E27584}" v="515" dt="2023-11-27T05:27:19.106"/>
    <p1510:client id="{362D2DC6-31FF-4A46-BF11-6A076253B516}" v="7" dt="2023-11-27T20:24:50.495"/>
    <p1510:client id="{4B65DFE5-C40E-48F5-9211-C1A565A79CCA}" v="29" dt="2023-11-27T07:29:06.589"/>
    <p1510:client id="{510BC0DF-BCC5-439C-85EF-38CF7C15C8FD}" v="43" dt="2023-12-03T18:41:31.716"/>
    <p1510:client id="{5832F72B-0514-4FB7-9887-EC0D64922B75}" v="4" dt="2023-11-27T07:23:22.810"/>
    <p1510:client id="{6D5E4A76-67C4-4B18-94BA-6476F389461B}" v="7" dt="2023-11-27T03:08:28.994"/>
    <p1510:client id="{76DEB34A-31CF-4A7B-BA54-669D498451EE}" v="5" dt="2023-11-27T23:33:49.340"/>
    <p1510:client id="{A6A92E2B-3C1B-46A8-9683-1136A21F096F}" v="26" dt="2023-11-27T08:47:10.241"/>
    <p1510:client id="{C48C24AF-1C6E-487D-94B4-1D8DD90F6AC1}" v="2" dt="2023-11-27T07:53:31.278"/>
    <p1510:client id="{CE02DBC0-DB87-415E-BA12-032602C61EBE}" v="5" dt="2023-11-27T21:23:38.258"/>
    <p1510:client id="{EBF68FA2-1D59-4A4C-9175-DA39981CE129}" v="2" dt="2023-11-27T10:31:15.308"/>
    <p1510:client id="{F31A0378-59D0-4D35-9F19-A6A3E5EEA895}" v="302" dt="2023-11-27T09:14:36.412"/>
    <p1510:client id="{F5F081CF-659B-47F4-850A-3D9AB7100E59}" v="4" dt="2023-11-27T06:38:15.4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pexels.com/photo/photo-of-people-holding-each-other-s-hands-3184434/"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pexels.com/photo/photo-of-people-holding-each-other-s-hands-3184434/"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pexels.com/photo/photo-of-people-holding-each-other-s-hands-3184434/"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61cbd12cf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g261cbd12cf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17d3ea687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17d3ea687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 typeface="+mj-lt"/>
              <a:buNone/>
            </a:pPr>
            <a:r>
              <a:rPr lang="en-US" b="1" i="0">
                <a:effectLst/>
                <a:latin typeface="Söhne"/>
              </a:rPr>
              <a:t>To transform raw data into actionable insights </a:t>
            </a:r>
            <a:r>
              <a:rPr lang="en-US" b="0" i="0">
                <a:solidFill>
                  <a:srgbClr val="0F0F0F"/>
                </a:solidFill>
                <a:effectLst/>
                <a:latin typeface="Söhne"/>
              </a:rPr>
              <a:t>. These steps are often part of the data science and analytics workflow.</a:t>
            </a:r>
            <a:endParaRPr lang="en-US" b="1" i="0">
              <a:effectLst/>
              <a:latin typeface="Söhne"/>
            </a:endParaRPr>
          </a:p>
          <a:p>
            <a:pPr algn="l">
              <a:buFont typeface="+mj-lt"/>
              <a:buAutoNum type="arabicPeriod"/>
            </a:pPr>
            <a:r>
              <a:rPr lang="en-US" b="1" i="0">
                <a:effectLst/>
                <a:latin typeface="Söhne"/>
              </a:rPr>
              <a:t>Create Database &amp; Schemas:</a:t>
            </a:r>
            <a:endParaRPr lang="en-US" b="0" i="0">
              <a:effectLst/>
              <a:latin typeface="Söhne"/>
            </a:endParaRPr>
          </a:p>
          <a:p>
            <a:pPr marL="742950" lvl="1" indent="-285750" algn="l">
              <a:buFont typeface="+mj-lt"/>
              <a:buAutoNum type="arabicPeriod"/>
            </a:pPr>
            <a:r>
              <a:rPr lang="en-US" b="1" i="0">
                <a:effectLst/>
                <a:latin typeface="Söhne"/>
              </a:rPr>
              <a:t>Purpose:</a:t>
            </a:r>
            <a:r>
              <a:rPr lang="en-US" b="0" i="0">
                <a:effectLst/>
                <a:latin typeface="Söhne"/>
              </a:rPr>
              <a:t> Establish a structured environment to store and organize data.</a:t>
            </a:r>
          </a:p>
          <a:p>
            <a:pPr marL="742950" lvl="1" indent="-285750" algn="l">
              <a:buFont typeface="+mj-lt"/>
              <a:buAutoNum type="arabicPeriod"/>
            </a:pPr>
            <a:r>
              <a:rPr lang="en-US" b="1" i="0">
                <a:effectLst/>
                <a:latin typeface="Söhne"/>
              </a:rPr>
              <a:t>Actions:</a:t>
            </a:r>
            <a:r>
              <a:rPr lang="en-US" b="0" i="0">
                <a:effectLst/>
                <a:latin typeface="Söhne"/>
              </a:rPr>
              <a:t> Design and create a database, define schemas (structure of the data), and set up tables to store information in a systematic way.</a:t>
            </a:r>
          </a:p>
          <a:p>
            <a:pPr algn="l">
              <a:buFont typeface="+mj-lt"/>
              <a:buAutoNum type="arabicPeriod"/>
            </a:pPr>
            <a:r>
              <a:rPr lang="en-US" b="1" i="0">
                <a:effectLst/>
                <a:latin typeface="Söhne"/>
              </a:rPr>
              <a:t>Exploratory Data Analysis (EDA):</a:t>
            </a:r>
            <a:endParaRPr lang="en-US" b="0" i="0">
              <a:effectLst/>
              <a:latin typeface="Söhne"/>
            </a:endParaRPr>
          </a:p>
          <a:p>
            <a:pPr marL="742950" lvl="1" indent="-285750" algn="l">
              <a:buFont typeface="+mj-lt"/>
              <a:buAutoNum type="arabicPeriod"/>
            </a:pPr>
            <a:r>
              <a:rPr lang="en-US" b="1" i="0">
                <a:effectLst/>
                <a:latin typeface="Söhne"/>
              </a:rPr>
              <a:t>Purpose:</a:t>
            </a:r>
            <a:r>
              <a:rPr lang="en-US" b="0" i="0">
                <a:effectLst/>
                <a:latin typeface="Söhne"/>
              </a:rPr>
              <a:t> Understand the characteristics of the data, identify patterns, relationships, and potential outliers.</a:t>
            </a:r>
          </a:p>
          <a:p>
            <a:pPr marL="742950" lvl="1" indent="-285750" algn="l">
              <a:buFont typeface="+mj-lt"/>
              <a:buAutoNum type="arabicPeriod"/>
            </a:pPr>
            <a:r>
              <a:rPr lang="en-US" b="1" i="0">
                <a:effectLst/>
                <a:latin typeface="Söhne"/>
              </a:rPr>
              <a:t>Actions:</a:t>
            </a:r>
            <a:r>
              <a:rPr lang="en-US" b="0" i="0">
                <a:effectLst/>
                <a:latin typeface="Söhne"/>
              </a:rPr>
              <a:t> Descriptive statistics, summary visualizations, and initial statistical analyses to gain insights into the dataset.</a:t>
            </a:r>
          </a:p>
          <a:p>
            <a:pPr algn="l">
              <a:buFont typeface="+mj-lt"/>
              <a:buAutoNum type="arabicPeriod"/>
            </a:pPr>
            <a:r>
              <a:rPr lang="en-US" b="1" i="0">
                <a:effectLst/>
                <a:latin typeface="Söhne"/>
              </a:rPr>
              <a:t>Visualizations:</a:t>
            </a:r>
            <a:endParaRPr lang="en-US" b="0" i="0">
              <a:effectLst/>
              <a:latin typeface="Söhne"/>
            </a:endParaRPr>
          </a:p>
          <a:p>
            <a:pPr marL="742950" lvl="1" indent="-285750" algn="l">
              <a:buFont typeface="+mj-lt"/>
              <a:buAutoNum type="arabicPeriod"/>
            </a:pPr>
            <a:r>
              <a:rPr lang="en-US" b="1" i="0">
                <a:effectLst/>
                <a:latin typeface="Söhne"/>
              </a:rPr>
              <a:t>Purpose:</a:t>
            </a:r>
            <a:r>
              <a:rPr lang="en-US" b="0" i="0">
                <a:effectLst/>
                <a:latin typeface="Söhne"/>
              </a:rPr>
              <a:t> Communicate insights and patterns in the data effectively.</a:t>
            </a:r>
          </a:p>
          <a:p>
            <a:pPr marL="742950" lvl="1" indent="-285750" algn="l">
              <a:buFont typeface="+mj-lt"/>
              <a:buAutoNum type="arabicPeriod"/>
            </a:pPr>
            <a:r>
              <a:rPr lang="en-US" b="1" i="0">
                <a:effectLst/>
                <a:latin typeface="Söhne"/>
              </a:rPr>
              <a:t>Actions:</a:t>
            </a:r>
            <a:r>
              <a:rPr lang="en-US" b="0" i="0">
                <a:effectLst/>
                <a:latin typeface="Söhne"/>
              </a:rPr>
              <a:t> Create graphical representations (charts, graphs, plots) of the data to make complex information more understandable and to support decision-making.</a:t>
            </a:r>
          </a:p>
          <a:p>
            <a:pPr marL="0" lvl="0" indent="0" algn="l" rtl="0">
              <a:spcBef>
                <a:spcPts val="0"/>
              </a:spcBef>
              <a:spcAft>
                <a:spcPts val="0"/>
              </a:spcAft>
              <a:buNone/>
            </a:pPr>
            <a:endParaRPr/>
          </a:p>
        </p:txBody>
      </p:sp>
    </p:spTree>
    <p:extLst>
      <p:ext uri="{BB962C8B-B14F-4D97-AF65-F5344CB8AC3E}">
        <p14:creationId xmlns:p14="http://schemas.microsoft.com/office/powerpoint/2010/main" val="346037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17d3ea687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17d3ea687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 typeface="+mj-lt"/>
              <a:buNone/>
            </a:pPr>
            <a:r>
              <a:rPr lang="en-US" b="1" i="0">
                <a:effectLst/>
                <a:latin typeface="Söhne"/>
              </a:rPr>
              <a:t>To transform raw data into actionable insights </a:t>
            </a:r>
            <a:r>
              <a:rPr lang="en-US" b="0" i="0">
                <a:solidFill>
                  <a:srgbClr val="0F0F0F"/>
                </a:solidFill>
                <a:effectLst/>
                <a:latin typeface="Söhne"/>
              </a:rPr>
              <a:t>. These steps are often part of the data science and analytics workflow.</a:t>
            </a:r>
            <a:endParaRPr lang="en-US" b="1" i="0">
              <a:effectLst/>
              <a:latin typeface="Söhne"/>
            </a:endParaRPr>
          </a:p>
          <a:p>
            <a:pPr algn="l">
              <a:buFont typeface="+mj-lt"/>
              <a:buAutoNum type="arabicPeriod"/>
            </a:pPr>
            <a:r>
              <a:rPr lang="en-US" b="1" i="0">
                <a:effectLst/>
                <a:latin typeface="Söhne"/>
              </a:rPr>
              <a:t>Create Database &amp; Schemas:</a:t>
            </a:r>
            <a:endParaRPr lang="en-US" b="0" i="0">
              <a:effectLst/>
              <a:latin typeface="Söhne"/>
            </a:endParaRPr>
          </a:p>
          <a:p>
            <a:pPr marL="742950" lvl="1" indent="-285750" algn="l">
              <a:buFont typeface="+mj-lt"/>
              <a:buAutoNum type="arabicPeriod"/>
            </a:pPr>
            <a:r>
              <a:rPr lang="en-US" b="1" i="0">
                <a:effectLst/>
                <a:latin typeface="Söhne"/>
              </a:rPr>
              <a:t>Purpose:</a:t>
            </a:r>
            <a:r>
              <a:rPr lang="en-US" b="0" i="0">
                <a:effectLst/>
                <a:latin typeface="Söhne"/>
              </a:rPr>
              <a:t> Establish a structured environment to store and organize data.</a:t>
            </a:r>
          </a:p>
          <a:p>
            <a:pPr marL="742950" lvl="1" indent="-285750" algn="l">
              <a:buFont typeface="+mj-lt"/>
              <a:buAutoNum type="arabicPeriod"/>
            </a:pPr>
            <a:r>
              <a:rPr lang="en-US" b="1" i="0">
                <a:effectLst/>
                <a:latin typeface="Söhne"/>
              </a:rPr>
              <a:t>Actions:</a:t>
            </a:r>
            <a:r>
              <a:rPr lang="en-US" b="0" i="0">
                <a:effectLst/>
                <a:latin typeface="Söhne"/>
              </a:rPr>
              <a:t> Design and create a database, define schemas (structure of the data), and set up tables to store information in a systematic way.</a:t>
            </a:r>
          </a:p>
          <a:p>
            <a:pPr algn="l">
              <a:buFont typeface="+mj-lt"/>
              <a:buAutoNum type="arabicPeriod"/>
            </a:pPr>
            <a:r>
              <a:rPr lang="en-US" b="1" i="0">
                <a:effectLst/>
                <a:latin typeface="Söhne"/>
              </a:rPr>
              <a:t>Exploratory Data Analysis (EDA):</a:t>
            </a:r>
            <a:endParaRPr lang="en-US" b="0" i="0">
              <a:effectLst/>
              <a:latin typeface="Söhne"/>
            </a:endParaRPr>
          </a:p>
          <a:p>
            <a:pPr marL="742950" lvl="1" indent="-285750" algn="l">
              <a:buFont typeface="+mj-lt"/>
              <a:buAutoNum type="arabicPeriod"/>
            </a:pPr>
            <a:r>
              <a:rPr lang="en-US" b="1" i="0">
                <a:effectLst/>
                <a:latin typeface="Söhne"/>
              </a:rPr>
              <a:t>Purpose:</a:t>
            </a:r>
            <a:r>
              <a:rPr lang="en-US" b="0" i="0">
                <a:effectLst/>
                <a:latin typeface="Söhne"/>
              </a:rPr>
              <a:t> Understand the characteristics of the data, identify patterns, relationships, and potential outliers.</a:t>
            </a:r>
          </a:p>
          <a:p>
            <a:pPr marL="742950" lvl="1" indent="-285750" algn="l">
              <a:buFont typeface="+mj-lt"/>
              <a:buAutoNum type="arabicPeriod"/>
            </a:pPr>
            <a:r>
              <a:rPr lang="en-US" b="1" i="0">
                <a:effectLst/>
                <a:latin typeface="Söhne"/>
              </a:rPr>
              <a:t>Actions:</a:t>
            </a:r>
            <a:r>
              <a:rPr lang="en-US" b="0" i="0">
                <a:effectLst/>
                <a:latin typeface="Söhne"/>
              </a:rPr>
              <a:t> Descriptive statistics, summary visualizations, and initial statistical analyses to gain insights into the dataset.</a:t>
            </a:r>
          </a:p>
          <a:p>
            <a:pPr algn="l">
              <a:buFont typeface="+mj-lt"/>
              <a:buAutoNum type="arabicPeriod"/>
            </a:pPr>
            <a:r>
              <a:rPr lang="en-US" b="1" i="0">
                <a:effectLst/>
                <a:latin typeface="Söhne"/>
              </a:rPr>
              <a:t>Visualizations:</a:t>
            </a:r>
            <a:endParaRPr lang="en-US" b="0" i="0">
              <a:effectLst/>
              <a:latin typeface="Söhne"/>
            </a:endParaRPr>
          </a:p>
          <a:p>
            <a:pPr marL="742950" lvl="1" indent="-285750" algn="l">
              <a:buFont typeface="+mj-lt"/>
              <a:buAutoNum type="arabicPeriod"/>
            </a:pPr>
            <a:r>
              <a:rPr lang="en-US" b="1" i="0">
                <a:effectLst/>
                <a:latin typeface="Söhne"/>
              </a:rPr>
              <a:t>Purpose:</a:t>
            </a:r>
            <a:r>
              <a:rPr lang="en-US" b="0" i="0">
                <a:effectLst/>
                <a:latin typeface="Söhne"/>
              </a:rPr>
              <a:t> Communicate insights and patterns in the data effectively.</a:t>
            </a:r>
          </a:p>
          <a:p>
            <a:pPr marL="742950" lvl="1" indent="-285750" algn="l">
              <a:buFont typeface="+mj-lt"/>
              <a:buAutoNum type="arabicPeriod"/>
            </a:pPr>
            <a:r>
              <a:rPr lang="en-US" b="1" i="0">
                <a:effectLst/>
                <a:latin typeface="Söhne"/>
              </a:rPr>
              <a:t>Actions:</a:t>
            </a:r>
            <a:r>
              <a:rPr lang="en-US" b="0" i="0">
                <a:effectLst/>
                <a:latin typeface="Söhne"/>
              </a:rPr>
              <a:t> Create graphical representations (charts, graphs, plots) of the data to make complex information more understandable and to support decision-making.</a:t>
            </a:r>
          </a:p>
          <a:p>
            <a:pPr marL="0" lvl="0" indent="0" algn="l" rtl="0">
              <a:spcBef>
                <a:spcPts val="0"/>
              </a:spcBef>
              <a:spcAft>
                <a:spcPts val="0"/>
              </a:spcAft>
              <a:buNone/>
            </a:pPr>
            <a:endParaRPr/>
          </a:p>
        </p:txBody>
      </p:sp>
    </p:spTree>
    <p:extLst>
      <p:ext uri="{BB962C8B-B14F-4D97-AF65-F5344CB8AC3E}">
        <p14:creationId xmlns:p14="http://schemas.microsoft.com/office/powerpoint/2010/main" val="2193825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17d3ea687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17d3ea687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3671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17d3ea687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17d3ea687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987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17d3ea687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17d3ea687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425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Links:</a:t>
            </a:r>
          </a:p>
          <a:p>
            <a:endParaRPr lang="en-US"/>
          </a:p>
          <a:p>
            <a:r>
              <a:rPr lang="en-US">
                <a:hlinkClick r:id="rId3"/>
              </a:rPr>
              <a:t>https://www.pexels.com/photo/photo-of-people-holding-each-other-s-hands-3184434/</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4266F2-754C-47A1-98E0-4B467D4DE933}" type="slidenum">
              <a:rPr kumimoji="0" lang="en-US" sz="12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1299244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Links:</a:t>
            </a:r>
          </a:p>
          <a:p>
            <a:endParaRPr lang="en-US"/>
          </a:p>
          <a:p>
            <a:r>
              <a:rPr lang="en-US">
                <a:hlinkClick r:id="rId3"/>
              </a:rPr>
              <a:t>https://www.pexels.com/photo/photo-of-people-holding-each-other-s-hands-3184434/</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4266F2-754C-47A1-98E0-4B467D4DE933}" type="slidenum">
              <a:rPr kumimoji="0" lang="en-US" sz="12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3735635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Links:</a:t>
            </a:r>
          </a:p>
          <a:p>
            <a:endParaRPr lang="en-US"/>
          </a:p>
          <a:p>
            <a:r>
              <a:rPr lang="en-US">
                <a:hlinkClick r:id="rId3"/>
              </a:rPr>
              <a:t>https://www.pexels.com/photo/photo-of-people-holding-each-other-s-hands-3184434/</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4266F2-754C-47A1-98E0-4B467D4DE933}" type="slidenum">
              <a:rPr kumimoji="0" lang="en-US" sz="12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363731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9c73459845_0_5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9c73459845_0_5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1034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9c73459845_0_5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9c73459845_0_5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9c734598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9c734598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0793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9c734598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9c734598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9633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9c73459845_0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9c73459845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1409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a:effectLst/>
                <a:latin typeface="Söhne"/>
              </a:rPr>
              <a:t>Data collection, storage, manipulation, and analysis are all steps of the data processing pipeline. This pipeline represents the sequence of actions involved in handling data from its initial collection to extracting meaningful insights. Each step plays a crucial role in managing and deriving value from the available data:</a:t>
            </a:r>
          </a:p>
          <a:p>
            <a:pPr algn="l">
              <a:buFont typeface="+mj-lt"/>
              <a:buAutoNum type="arabicPeriod"/>
            </a:pPr>
            <a:r>
              <a:rPr lang="en-US" b="1" i="0">
                <a:effectLst/>
                <a:latin typeface="Söhne"/>
              </a:rPr>
              <a:t>Data Collection:</a:t>
            </a:r>
            <a:r>
              <a:rPr lang="en-US" b="0" i="0">
                <a:effectLst/>
                <a:latin typeface="Söhne"/>
              </a:rPr>
              <a:t> Gathering raw data from various sources, whether it's through sensors, surveys, transactions, or other means.</a:t>
            </a:r>
          </a:p>
          <a:p>
            <a:pPr algn="l">
              <a:buFont typeface="+mj-lt"/>
              <a:buAutoNum type="arabicPeriod"/>
            </a:pPr>
            <a:r>
              <a:rPr lang="en-US" b="1" i="0">
                <a:effectLst/>
                <a:latin typeface="Söhne"/>
              </a:rPr>
              <a:t>Data Storage:</a:t>
            </a:r>
            <a:r>
              <a:rPr lang="en-US" b="0" i="0">
                <a:effectLst/>
                <a:latin typeface="Söhne"/>
              </a:rPr>
              <a:t> Storing the collected data in a structured and organized manner, often in databases or data warehouses, for easy retrieval and future use.</a:t>
            </a:r>
          </a:p>
          <a:p>
            <a:pPr algn="l">
              <a:buFont typeface="+mj-lt"/>
              <a:buAutoNum type="arabicPeriod"/>
            </a:pPr>
            <a:r>
              <a:rPr lang="en-US" b="1" i="0">
                <a:effectLst/>
                <a:latin typeface="Söhne"/>
              </a:rPr>
              <a:t>Data Manipulation:</a:t>
            </a:r>
            <a:r>
              <a:rPr lang="en-US" b="0" i="0">
                <a:effectLst/>
                <a:latin typeface="Söhne"/>
              </a:rPr>
              <a:t> Preparing and cleaning the data to ensure its quality and relevance. This step may involve filtering, transforming, or combining data sets.</a:t>
            </a:r>
          </a:p>
          <a:p>
            <a:pPr algn="l">
              <a:buFont typeface="+mj-lt"/>
              <a:buAutoNum type="arabicPeriod"/>
            </a:pPr>
            <a:r>
              <a:rPr lang="en-US" b="1" i="0">
                <a:effectLst/>
                <a:latin typeface="Söhne"/>
              </a:rPr>
              <a:t>Data Analysis:</a:t>
            </a:r>
            <a:r>
              <a:rPr lang="en-US" b="0" i="0">
                <a:effectLst/>
                <a:latin typeface="Söhne"/>
              </a:rPr>
              <a:t> Applying various techniques, such as statistical analysis, machine learning, or other analytical methods, to extract meaningful insights and patterns from the data.</a:t>
            </a:r>
          </a:p>
          <a:p>
            <a:pPr marL="0" lvl="0" indent="0" algn="l" rtl="0">
              <a:spcBef>
                <a:spcPts val="0"/>
              </a:spcBef>
              <a:spcAft>
                <a:spcPts val="0"/>
              </a:spcAft>
              <a:buNone/>
            </a:pPr>
            <a:endParaRPr/>
          </a:p>
        </p:txBody>
      </p:sp>
    </p:spTree>
    <p:extLst>
      <p:ext uri="{BB962C8B-B14F-4D97-AF65-F5344CB8AC3E}">
        <p14:creationId xmlns:p14="http://schemas.microsoft.com/office/powerpoint/2010/main" val="1446373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92a8583979_0_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92a8583979_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9c73459845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9c73459845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729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87356" y="1629550"/>
            <a:ext cx="3422400" cy="1524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87356" y="3147050"/>
            <a:ext cx="3607200" cy="366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latin typeface="Roboto"/>
                <a:ea typeface="Roboto"/>
                <a:cs typeface="Roboto"/>
                <a:sym typeface="Robot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6" name="Google Shape;4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 y="0"/>
            <a:ext cx="9143999" cy="5143500"/>
          </a:xfrm>
        </p:spPr>
        <p:txBody>
          <a:bodyPr/>
          <a:lstStyle/>
          <a:p>
            <a:endParaRPr lang="en-US"/>
          </a:p>
        </p:txBody>
      </p:sp>
    </p:spTree>
    <p:extLst>
      <p:ext uri="{BB962C8B-B14F-4D97-AF65-F5344CB8AC3E}">
        <p14:creationId xmlns:p14="http://schemas.microsoft.com/office/powerpoint/2010/main" val="2869033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2" name="Google Shape;4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7.jpeg"/><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image" Target="../media/image46.jpeg"/><Relationship Id="rId1" Type="http://schemas.openxmlformats.org/officeDocument/2006/relationships/slideLayout" Target="../slideLayouts/slideLayout5.xml"/><Relationship Id="rId6" Type="http://schemas.openxmlformats.org/officeDocument/2006/relationships/image" Target="../media/image49.png"/><Relationship Id="rId5" Type="http://schemas.microsoft.com/office/2007/relationships/hdphoto" Target="../media/hdphoto1.wdp"/><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t="-12000" b="-12000"/>
          </a:stretch>
        </a:blipFill>
        <a:effectLst/>
      </p:bgPr>
    </p:bg>
    <p:spTree>
      <p:nvGrpSpPr>
        <p:cNvPr id="1" name="Shape 140"/>
        <p:cNvGrpSpPr/>
        <p:nvPr/>
      </p:nvGrpSpPr>
      <p:grpSpPr>
        <a:xfrm>
          <a:off x="0" y="0"/>
          <a:ext cx="0" cy="0"/>
          <a:chOff x="0" y="0"/>
          <a:chExt cx="0" cy="0"/>
        </a:xfrm>
      </p:grpSpPr>
      <p:pic>
        <p:nvPicPr>
          <p:cNvPr id="141" name="Google Shape;141;p28"/>
          <p:cNvPicPr preferRelativeResize="0"/>
          <p:nvPr/>
        </p:nvPicPr>
        <p:blipFill rotWithShape="1">
          <a:blip r:embed="rId4">
            <a:alphaModFix/>
          </a:blip>
          <a:srcRect t="60098"/>
          <a:stretch/>
        </p:blipFill>
        <p:spPr>
          <a:xfrm>
            <a:off x="1886962" y="388272"/>
            <a:ext cx="5370075" cy="1158456"/>
          </a:xfrm>
          <a:prstGeom prst="rect">
            <a:avLst/>
          </a:prstGeom>
          <a:noFill/>
          <a:ln>
            <a:noFill/>
          </a:ln>
        </p:spPr>
      </p:pic>
      <p:cxnSp>
        <p:nvCxnSpPr>
          <p:cNvPr id="142" name="Google Shape;142;p28"/>
          <p:cNvCxnSpPr/>
          <p:nvPr/>
        </p:nvCxnSpPr>
        <p:spPr>
          <a:xfrm>
            <a:off x="435536" y="1546728"/>
            <a:ext cx="8485200" cy="0"/>
          </a:xfrm>
          <a:prstGeom prst="straightConnector1">
            <a:avLst/>
          </a:prstGeom>
          <a:noFill/>
          <a:ln w="19050" cap="flat" cmpd="sng">
            <a:solidFill>
              <a:srgbClr val="37862B"/>
            </a:solidFill>
            <a:prstDash val="solid"/>
            <a:round/>
            <a:headEnd type="none" w="med" len="med"/>
            <a:tailEnd type="none" w="med" len="med"/>
          </a:ln>
        </p:spPr>
      </p:cxnSp>
      <p:sp>
        <p:nvSpPr>
          <p:cNvPr id="143" name="Google Shape;143;p28"/>
          <p:cNvSpPr txBox="1"/>
          <p:nvPr/>
        </p:nvSpPr>
        <p:spPr>
          <a:xfrm>
            <a:off x="548640" y="3234449"/>
            <a:ext cx="7886700" cy="745434"/>
          </a:xfrm>
          <a:prstGeom prst="rect">
            <a:avLst/>
          </a:prstGeom>
          <a:noFill/>
          <a:ln>
            <a:noFill/>
          </a:ln>
        </p:spPr>
        <p:txBody>
          <a:bodyPr spcFirstLastPara="1" wrap="square" lIns="91425" tIns="45725" rIns="91425" bIns="45725" anchor="t" anchorCtr="0">
            <a:noAutofit/>
          </a:bodyPr>
          <a:lstStyle/>
          <a:p>
            <a:pPr marL="0" marR="0" lvl="0" indent="0" algn="r" rtl="0">
              <a:lnSpc>
                <a:spcPct val="90000"/>
              </a:lnSpc>
              <a:spcBef>
                <a:spcPts val="0"/>
              </a:spcBef>
              <a:spcAft>
                <a:spcPts val="0"/>
              </a:spcAft>
              <a:buClr>
                <a:srgbClr val="BF5700"/>
              </a:buClr>
              <a:buSzPts val="1400"/>
              <a:buFont typeface="Arial"/>
              <a:buNone/>
            </a:pPr>
            <a:r>
              <a:rPr lang="en" sz="1600" b="1">
                <a:solidFill>
                  <a:schemeClr val="accent2">
                    <a:lumMod val="75000"/>
                  </a:schemeClr>
                </a:solidFill>
                <a:latin typeface="Calibri"/>
                <a:ea typeface="Calibri"/>
                <a:cs typeface="Calibri"/>
                <a:sym typeface="Calibri"/>
              </a:rPr>
              <a:t>Group 7</a:t>
            </a:r>
            <a:endParaRPr lang="es-MX" sz="1600" b="1">
              <a:solidFill>
                <a:schemeClr val="accent2">
                  <a:lumMod val="75000"/>
                </a:schemeClr>
              </a:solidFill>
              <a:latin typeface="Calibri"/>
              <a:ea typeface="Calibri"/>
              <a:cs typeface="Calibri"/>
            </a:endParaRPr>
          </a:p>
          <a:p>
            <a:pPr marL="0" marR="0" lvl="0" indent="0" algn="r" rtl="0">
              <a:lnSpc>
                <a:spcPct val="90000"/>
              </a:lnSpc>
              <a:spcBef>
                <a:spcPts val="0"/>
              </a:spcBef>
              <a:spcAft>
                <a:spcPts val="0"/>
              </a:spcAft>
              <a:buClr>
                <a:srgbClr val="BF5700"/>
              </a:buClr>
              <a:buSzPts val="1400"/>
              <a:buFont typeface="Arial"/>
              <a:buNone/>
            </a:pPr>
            <a:r>
              <a:rPr lang="en" sz="1600">
                <a:solidFill>
                  <a:schemeClr val="accent2">
                    <a:lumMod val="75000"/>
                  </a:schemeClr>
                </a:solidFill>
                <a:latin typeface="Calibri"/>
                <a:ea typeface="Calibri"/>
                <a:cs typeface="Calibri"/>
                <a:sym typeface="Calibri"/>
              </a:rPr>
              <a:t>Teagan Milford, Krittika Deshwal, Sankalp Kulkarni, </a:t>
            </a:r>
            <a:endParaRPr lang="en-IN" sz="1600">
              <a:solidFill>
                <a:schemeClr val="accent2">
                  <a:lumMod val="75000"/>
                </a:schemeClr>
              </a:solidFill>
              <a:latin typeface="Calibri"/>
              <a:ea typeface="Calibri"/>
              <a:cs typeface="Calibri"/>
            </a:endParaRPr>
          </a:p>
          <a:p>
            <a:pPr marL="0" marR="0" lvl="0" indent="0" algn="r" rtl="0">
              <a:lnSpc>
                <a:spcPct val="90000"/>
              </a:lnSpc>
              <a:spcBef>
                <a:spcPts val="0"/>
              </a:spcBef>
              <a:spcAft>
                <a:spcPts val="0"/>
              </a:spcAft>
              <a:buClr>
                <a:srgbClr val="BF5700"/>
              </a:buClr>
              <a:buSzPts val="1400"/>
              <a:buFont typeface="Arial"/>
              <a:buNone/>
            </a:pPr>
            <a:r>
              <a:rPr lang="en" sz="1600">
                <a:solidFill>
                  <a:schemeClr val="accent2">
                    <a:lumMod val="75000"/>
                  </a:schemeClr>
                </a:solidFill>
                <a:latin typeface="Calibri"/>
                <a:ea typeface="Calibri"/>
                <a:cs typeface="Calibri"/>
                <a:sym typeface="Calibri"/>
              </a:rPr>
              <a:t>Rafain Rodriguez San Millan, Mansi Sharma</a:t>
            </a:r>
            <a:endParaRPr lang="en-IN" sz="1600">
              <a:solidFill>
                <a:schemeClr val="accent2">
                  <a:lumMod val="75000"/>
                </a:schemeClr>
              </a:solidFill>
              <a:latin typeface="Calibri"/>
              <a:ea typeface="Calibri"/>
              <a:cs typeface="Calibri"/>
            </a:endParaRPr>
          </a:p>
          <a:p>
            <a:pPr marL="0" marR="0" lvl="0" indent="0" algn="r" rtl="0">
              <a:lnSpc>
                <a:spcPct val="90000"/>
              </a:lnSpc>
              <a:spcBef>
                <a:spcPts val="0"/>
              </a:spcBef>
              <a:spcAft>
                <a:spcPts val="0"/>
              </a:spcAft>
              <a:buClr>
                <a:srgbClr val="BF5700"/>
              </a:buClr>
              <a:buSzPts val="1400"/>
              <a:buFont typeface="Arial"/>
              <a:buNone/>
            </a:pPr>
            <a:endParaRPr lang="en-IN" sz="1600">
              <a:solidFill>
                <a:schemeClr val="accent2">
                  <a:lumMod val="75000"/>
                </a:schemeClr>
              </a:solidFill>
              <a:latin typeface="Calibri"/>
              <a:ea typeface="Calibri"/>
              <a:cs typeface="Calibri"/>
            </a:endParaRPr>
          </a:p>
          <a:p>
            <a:pPr marL="0" marR="0" lvl="0" indent="0" algn="r" rtl="0">
              <a:lnSpc>
                <a:spcPct val="90000"/>
              </a:lnSpc>
              <a:spcBef>
                <a:spcPts val="0"/>
              </a:spcBef>
              <a:spcAft>
                <a:spcPts val="0"/>
              </a:spcAft>
              <a:buClr>
                <a:srgbClr val="BF5700"/>
              </a:buClr>
              <a:buSzPts val="1400"/>
              <a:buFont typeface="Arial"/>
              <a:buNone/>
            </a:pPr>
            <a:r>
              <a:rPr lang="en" sz="1600">
                <a:solidFill>
                  <a:schemeClr val="accent2">
                    <a:lumMod val="75000"/>
                  </a:schemeClr>
                </a:solidFill>
                <a:latin typeface="Calibri"/>
                <a:ea typeface="Calibri"/>
                <a:cs typeface="Calibri"/>
                <a:sym typeface="Calibri"/>
              </a:rPr>
              <a:t>McCombs School of Business</a:t>
            </a:r>
            <a:endParaRPr lang="en-IN" sz="1600">
              <a:solidFill>
                <a:schemeClr val="accent2">
                  <a:lumMod val="75000"/>
                </a:schemeClr>
              </a:solidFill>
              <a:latin typeface="Calibri"/>
              <a:ea typeface="Calibri"/>
              <a:cs typeface="Calibri"/>
            </a:endParaRPr>
          </a:p>
          <a:p>
            <a:pPr marL="0" marR="0" lvl="0" indent="0" algn="r" rtl="0">
              <a:lnSpc>
                <a:spcPct val="90000"/>
              </a:lnSpc>
              <a:spcBef>
                <a:spcPts val="0"/>
              </a:spcBef>
              <a:spcAft>
                <a:spcPts val="0"/>
              </a:spcAft>
              <a:buClr>
                <a:srgbClr val="BF5700"/>
              </a:buClr>
              <a:buSzPts val="1400"/>
              <a:buFont typeface="Arial"/>
              <a:buNone/>
            </a:pPr>
            <a:r>
              <a:rPr lang="en" sz="1600">
                <a:solidFill>
                  <a:schemeClr val="accent2">
                    <a:lumMod val="75000"/>
                  </a:schemeClr>
                </a:solidFill>
                <a:latin typeface="Calibri"/>
                <a:ea typeface="Calibri"/>
                <a:cs typeface="Calibri"/>
                <a:sym typeface="Calibri"/>
              </a:rPr>
              <a:t>University of Texas at Austin</a:t>
            </a:r>
            <a:endParaRPr lang="en-IN" sz="1200">
              <a:solidFill>
                <a:schemeClr val="accent2">
                  <a:lumMod val="75000"/>
                </a:schemeClr>
              </a:solidFill>
              <a:latin typeface="Calibri"/>
              <a:ea typeface="Calibri"/>
              <a:cs typeface="Calibri"/>
            </a:endParaRPr>
          </a:p>
        </p:txBody>
      </p:sp>
      <p:sp>
        <p:nvSpPr>
          <p:cNvPr id="144" name="Google Shape;144;p28"/>
          <p:cNvSpPr txBox="1"/>
          <p:nvPr/>
        </p:nvSpPr>
        <p:spPr>
          <a:xfrm>
            <a:off x="7087805" y="4686300"/>
            <a:ext cx="1345800" cy="457200"/>
          </a:xfrm>
          <a:prstGeom prst="rect">
            <a:avLst/>
          </a:prstGeom>
          <a:noFill/>
          <a:ln>
            <a:noFill/>
          </a:ln>
        </p:spPr>
        <p:txBody>
          <a:bodyPr spcFirstLastPara="1" wrap="square" lIns="91425" tIns="45725" rIns="91425" bIns="45725" anchor="t" anchorCtr="0">
            <a:noAutofit/>
          </a:bodyPr>
          <a:lstStyle/>
          <a:p>
            <a:pPr marL="0" marR="0" lvl="0" indent="0" algn="l" rtl="0">
              <a:lnSpc>
                <a:spcPct val="90000"/>
              </a:lnSpc>
              <a:spcBef>
                <a:spcPts val="0"/>
              </a:spcBef>
              <a:spcAft>
                <a:spcPts val="0"/>
              </a:spcAft>
              <a:buClr>
                <a:srgbClr val="BF5700"/>
              </a:buClr>
              <a:buSzPts val="1400"/>
              <a:buFont typeface="Arial"/>
              <a:buNone/>
            </a:pPr>
            <a:r>
              <a:rPr lang="en" sz="1100">
                <a:solidFill>
                  <a:schemeClr val="accent2">
                    <a:lumMod val="75000"/>
                  </a:schemeClr>
                </a:solidFill>
                <a:latin typeface="Calibri"/>
                <a:ea typeface="Calibri"/>
                <a:cs typeface="Calibri"/>
                <a:sym typeface="Calibri"/>
              </a:rPr>
              <a:t>November 27, 2023</a:t>
            </a:r>
            <a:endParaRPr sz="700">
              <a:solidFill>
                <a:schemeClr val="accent2">
                  <a:lumMod val="75000"/>
                </a:schemeClr>
              </a:solidFill>
              <a:latin typeface="Calibri"/>
              <a:ea typeface="Calibri"/>
              <a:cs typeface="Calibri"/>
              <a:sym typeface="Calibri"/>
            </a:endParaRPr>
          </a:p>
        </p:txBody>
      </p:sp>
      <p:sp>
        <p:nvSpPr>
          <p:cNvPr id="2" name="Rectangle: Rounded Corners 1">
            <a:extLst>
              <a:ext uri="{FF2B5EF4-FFF2-40B4-BE49-F238E27FC236}">
                <a16:creationId xmlns:a16="http://schemas.microsoft.com/office/drawing/2014/main" id="{4862A9A7-FB79-1295-7C9A-24CB174DB932}"/>
              </a:ext>
            </a:extLst>
          </p:cNvPr>
          <p:cNvSpPr/>
          <p:nvPr/>
        </p:nvSpPr>
        <p:spPr>
          <a:xfrm>
            <a:off x="1013786" y="1558131"/>
            <a:ext cx="7328700" cy="1049807"/>
          </a:xfrm>
          <a:prstGeom prst="roundRect">
            <a:avLst/>
          </a:prstGeom>
          <a:solidFill>
            <a:srgbClr val="E6E9EB">
              <a:alpha val="4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solidFill>
                  <a:schemeClr val="accent2">
                    <a:lumMod val="75000"/>
                  </a:schemeClr>
                </a:solidFill>
                <a:latin typeface="Söhne"/>
              </a:rPr>
              <a:t>Publix's Integrated Data System For Supply Chain and Sales and Marketing Analysis</a:t>
            </a:r>
            <a:endParaRPr lang="en-US" sz="2000" b="1" dirty="0">
              <a:solidFill>
                <a:schemeClr val="accent2">
                  <a:lumMod val="75000"/>
                </a:schemeClr>
              </a:solidFill>
              <a:latin typeface="Söhne"/>
              <a:cs typeface="Arial"/>
            </a:endParaRPr>
          </a:p>
        </p:txBody>
      </p:sp>
      <p:pic>
        <p:nvPicPr>
          <p:cNvPr id="6" name="Imagen 5">
            <a:extLst>
              <a:ext uri="{FF2B5EF4-FFF2-40B4-BE49-F238E27FC236}">
                <a16:creationId xmlns:a16="http://schemas.microsoft.com/office/drawing/2014/main" id="{7F2F3D6E-8672-167A-44CE-A5403472D2C9}"/>
              </a:ext>
            </a:extLst>
          </p:cNvPr>
          <p:cNvPicPr>
            <a:picLocks noChangeAspect="1"/>
          </p:cNvPicPr>
          <p:nvPr/>
        </p:nvPicPr>
        <p:blipFill rotWithShape="1">
          <a:blip r:embed="rId4"/>
          <a:srcRect l="32605" t="5587" r="35462" b="41729"/>
          <a:stretch/>
        </p:blipFill>
        <p:spPr>
          <a:xfrm>
            <a:off x="367767" y="4403604"/>
            <a:ext cx="588507" cy="52876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8995A8-8C65-487E-175B-DDEC42C9CD44}"/>
              </a:ext>
            </a:extLst>
          </p:cNvPr>
          <p:cNvPicPr>
            <a:picLocks noChangeAspect="1"/>
          </p:cNvPicPr>
          <p:nvPr/>
        </p:nvPicPr>
        <p:blipFill>
          <a:blip r:embed="rId2"/>
          <a:stretch>
            <a:fillRect/>
          </a:stretch>
        </p:blipFill>
        <p:spPr>
          <a:xfrm>
            <a:off x="1657350" y="372478"/>
            <a:ext cx="5829300" cy="704850"/>
          </a:xfrm>
          <a:prstGeom prst="rect">
            <a:avLst/>
          </a:prstGeom>
        </p:spPr>
      </p:pic>
      <p:pic>
        <p:nvPicPr>
          <p:cNvPr id="13" name="Imagen 12">
            <a:extLst>
              <a:ext uri="{FF2B5EF4-FFF2-40B4-BE49-F238E27FC236}">
                <a16:creationId xmlns:a16="http://schemas.microsoft.com/office/drawing/2014/main" id="{8253E396-5366-E8CA-8717-72E2C432C71E}"/>
              </a:ext>
            </a:extLst>
          </p:cNvPr>
          <p:cNvPicPr>
            <a:picLocks noChangeAspect="1"/>
          </p:cNvPicPr>
          <p:nvPr/>
        </p:nvPicPr>
        <p:blipFill>
          <a:blip r:embed="rId3"/>
          <a:stretch>
            <a:fillRect/>
          </a:stretch>
        </p:blipFill>
        <p:spPr>
          <a:xfrm>
            <a:off x="2124075" y="1361333"/>
            <a:ext cx="4895850" cy="2762250"/>
          </a:xfrm>
          <a:prstGeom prst="rect">
            <a:avLst/>
          </a:prstGeom>
        </p:spPr>
      </p:pic>
      <p:pic>
        <p:nvPicPr>
          <p:cNvPr id="15" name="Imagen 14">
            <a:extLst>
              <a:ext uri="{FF2B5EF4-FFF2-40B4-BE49-F238E27FC236}">
                <a16:creationId xmlns:a16="http://schemas.microsoft.com/office/drawing/2014/main" id="{6A38DE23-8F6D-3A3E-3EFB-6B559A97A093}"/>
              </a:ext>
            </a:extLst>
          </p:cNvPr>
          <p:cNvPicPr>
            <a:picLocks noChangeAspect="1"/>
          </p:cNvPicPr>
          <p:nvPr/>
        </p:nvPicPr>
        <p:blipFill rotWithShape="1">
          <a:blip r:embed="rId4"/>
          <a:srcRect l="32605" t="5587" r="35462" b="41729"/>
          <a:stretch/>
        </p:blipFill>
        <p:spPr>
          <a:xfrm>
            <a:off x="367767" y="4403604"/>
            <a:ext cx="588507" cy="528762"/>
          </a:xfrm>
          <a:prstGeom prst="rect">
            <a:avLst/>
          </a:prstGeom>
        </p:spPr>
      </p:pic>
    </p:spTree>
    <p:extLst>
      <p:ext uri="{BB962C8B-B14F-4D97-AF65-F5344CB8AC3E}">
        <p14:creationId xmlns:p14="http://schemas.microsoft.com/office/powerpoint/2010/main" val="3869867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77;p25">
            <a:extLst>
              <a:ext uri="{FF2B5EF4-FFF2-40B4-BE49-F238E27FC236}">
                <a16:creationId xmlns:a16="http://schemas.microsoft.com/office/drawing/2014/main" id="{46291439-1C5A-CFF5-9C0F-3AC8D5937D67}"/>
              </a:ext>
            </a:extLst>
          </p:cNvPr>
          <p:cNvSpPr/>
          <p:nvPr/>
        </p:nvSpPr>
        <p:spPr>
          <a:xfrm>
            <a:off x="930954" y="420672"/>
            <a:ext cx="7285783" cy="3597710"/>
          </a:xfrm>
          <a:prstGeom prst="wedgeRoundRectCallout">
            <a:avLst/>
          </a:prstGeom>
          <a:solidFill>
            <a:srgbClr val="388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6;p16">
            <a:extLst>
              <a:ext uri="{FF2B5EF4-FFF2-40B4-BE49-F238E27FC236}">
                <a16:creationId xmlns:a16="http://schemas.microsoft.com/office/drawing/2014/main" id="{AAA0EAD3-B910-7084-E867-8F2384D11FE1}"/>
              </a:ext>
            </a:extLst>
          </p:cNvPr>
          <p:cNvSpPr txBox="1"/>
          <p:nvPr/>
        </p:nvSpPr>
        <p:spPr>
          <a:xfrm>
            <a:off x="1447121" y="735489"/>
            <a:ext cx="6249298" cy="2924699"/>
          </a:xfrm>
          <a:prstGeom prst="rect">
            <a:avLst/>
          </a:prstGeom>
          <a:noFill/>
          <a:ln>
            <a:noFill/>
          </a:ln>
        </p:spPr>
        <p:txBody>
          <a:bodyPr spcFirstLastPara="1" wrap="square" lIns="91425" tIns="45700" rIns="91425" bIns="45700" anchor="ctr" anchorCtr="0">
            <a:noAutofit/>
          </a:bodyPr>
          <a:lstStyle/>
          <a:p>
            <a:pPr algn="ctr"/>
            <a:r>
              <a:rPr lang="en-IN" sz="2400" i="1">
                <a:solidFill>
                  <a:schemeClr val="bg1"/>
                </a:solidFill>
                <a:ea typeface="Roboto"/>
              </a:rPr>
              <a:t>“Hi, this is Mike from Mike’s farms. I’m calling to see if Tom is still driving for Publix? I’ve been trying to get a hold of him.”</a:t>
            </a:r>
            <a:endParaRPr lang="es-MX" sz="1200" i="1">
              <a:solidFill>
                <a:schemeClr val="bg1"/>
              </a:solidFill>
            </a:endParaRPr>
          </a:p>
        </p:txBody>
      </p:sp>
      <p:pic>
        <p:nvPicPr>
          <p:cNvPr id="3" name="Imagen 2">
            <a:extLst>
              <a:ext uri="{FF2B5EF4-FFF2-40B4-BE49-F238E27FC236}">
                <a16:creationId xmlns:a16="http://schemas.microsoft.com/office/drawing/2014/main" id="{05E0A478-0F46-AA94-CCE4-FEA806B3628B}"/>
              </a:ext>
            </a:extLst>
          </p:cNvPr>
          <p:cNvPicPr>
            <a:picLocks noChangeAspect="1"/>
          </p:cNvPicPr>
          <p:nvPr/>
        </p:nvPicPr>
        <p:blipFill rotWithShape="1">
          <a:blip r:embed="rId2"/>
          <a:srcRect l="32605" t="5587" r="35462" b="41729"/>
          <a:stretch/>
        </p:blipFill>
        <p:spPr>
          <a:xfrm>
            <a:off x="367767" y="4403604"/>
            <a:ext cx="588507" cy="528762"/>
          </a:xfrm>
          <a:prstGeom prst="rect">
            <a:avLst/>
          </a:prstGeom>
        </p:spPr>
      </p:pic>
    </p:spTree>
    <p:extLst>
      <p:ext uri="{BB962C8B-B14F-4D97-AF65-F5344CB8AC3E}">
        <p14:creationId xmlns:p14="http://schemas.microsoft.com/office/powerpoint/2010/main" val="2501900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7B06242-F620-77B1-464F-7167BA35A0AD}"/>
              </a:ext>
            </a:extLst>
          </p:cNvPr>
          <p:cNvPicPr>
            <a:picLocks noChangeAspect="1"/>
          </p:cNvPicPr>
          <p:nvPr/>
        </p:nvPicPr>
        <p:blipFill>
          <a:blip r:embed="rId2"/>
          <a:stretch>
            <a:fillRect/>
          </a:stretch>
        </p:blipFill>
        <p:spPr>
          <a:xfrm>
            <a:off x="2285690" y="261133"/>
            <a:ext cx="4810125" cy="895350"/>
          </a:xfrm>
          <a:prstGeom prst="rect">
            <a:avLst/>
          </a:prstGeom>
        </p:spPr>
      </p:pic>
      <p:pic>
        <p:nvPicPr>
          <p:cNvPr id="6" name="Imagen 5">
            <a:extLst>
              <a:ext uri="{FF2B5EF4-FFF2-40B4-BE49-F238E27FC236}">
                <a16:creationId xmlns:a16="http://schemas.microsoft.com/office/drawing/2014/main" id="{D3473F3A-D4F4-21DD-953D-2EF21E476D37}"/>
              </a:ext>
            </a:extLst>
          </p:cNvPr>
          <p:cNvPicPr>
            <a:picLocks noChangeAspect="1"/>
          </p:cNvPicPr>
          <p:nvPr/>
        </p:nvPicPr>
        <p:blipFill>
          <a:blip r:embed="rId3"/>
          <a:stretch>
            <a:fillRect/>
          </a:stretch>
        </p:blipFill>
        <p:spPr>
          <a:xfrm>
            <a:off x="1281050" y="1388300"/>
            <a:ext cx="7086600" cy="3257550"/>
          </a:xfrm>
          <a:prstGeom prst="rect">
            <a:avLst/>
          </a:prstGeom>
        </p:spPr>
      </p:pic>
      <p:pic>
        <p:nvPicPr>
          <p:cNvPr id="9" name="Imagen 8">
            <a:extLst>
              <a:ext uri="{FF2B5EF4-FFF2-40B4-BE49-F238E27FC236}">
                <a16:creationId xmlns:a16="http://schemas.microsoft.com/office/drawing/2014/main" id="{1F8BC743-6175-42CC-2E81-7D30DAD8E130}"/>
              </a:ext>
            </a:extLst>
          </p:cNvPr>
          <p:cNvPicPr>
            <a:picLocks noChangeAspect="1"/>
          </p:cNvPicPr>
          <p:nvPr/>
        </p:nvPicPr>
        <p:blipFill rotWithShape="1">
          <a:blip r:embed="rId4"/>
          <a:srcRect l="32605" t="5587" r="35462" b="41729"/>
          <a:stretch/>
        </p:blipFill>
        <p:spPr>
          <a:xfrm>
            <a:off x="367767" y="4403604"/>
            <a:ext cx="588507" cy="528762"/>
          </a:xfrm>
          <a:prstGeom prst="rect">
            <a:avLst/>
          </a:prstGeom>
        </p:spPr>
      </p:pic>
    </p:spTree>
    <p:extLst>
      <p:ext uri="{BB962C8B-B14F-4D97-AF65-F5344CB8AC3E}">
        <p14:creationId xmlns:p14="http://schemas.microsoft.com/office/powerpoint/2010/main" val="3992902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77;p25">
            <a:extLst>
              <a:ext uri="{FF2B5EF4-FFF2-40B4-BE49-F238E27FC236}">
                <a16:creationId xmlns:a16="http://schemas.microsoft.com/office/drawing/2014/main" id="{46291439-1C5A-CFF5-9C0F-3AC8D5937D67}"/>
              </a:ext>
            </a:extLst>
          </p:cNvPr>
          <p:cNvSpPr/>
          <p:nvPr/>
        </p:nvSpPr>
        <p:spPr>
          <a:xfrm>
            <a:off x="930954" y="398406"/>
            <a:ext cx="7285783" cy="3597710"/>
          </a:xfrm>
          <a:prstGeom prst="wedgeRoundRectCallout">
            <a:avLst/>
          </a:prstGeom>
          <a:solidFill>
            <a:srgbClr val="388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6;p16">
            <a:extLst>
              <a:ext uri="{FF2B5EF4-FFF2-40B4-BE49-F238E27FC236}">
                <a16:creationId xmlns:a16="http://schemas.microsoft.com/office/drawing/2014/main" id="{AAA0EAD3-B910-7084-E867-8F2384D11FE1}"/>
              </a:ext>
            </a:extLst>
          </p:cNvPr>
          <p:cNvSpPr txBox="1"/>
          <p:nvPr/>
        </p:nvSpPr>
        <p:spPr>
          <a:xfrm>
            <a:off x="1447121" y="735489"/>
            <a:ext cx="6249298" cy="2924699"/>
          </a:xfrm>
          <a:prstGeom prst="rect">
            <a:avLst/>
          </a:prstGeom>
          <a:noFill/>
          <a:ln>
            <a:noFill/>
          </a:ln>
        </p:spPr>
        <p:txBody>
          <a:bodyPr spcFirstLastPara="1" wrap="square" lIns="91425" tIns="45700" rIns="91425" bIns="45700" anchor="ctr" anchorCtr="0">
            <a:noAutofit/>
          </a:bodyPr>
          <a:lstStyle/>
          <a:p>
            <a:pPr algn="ctr"/>
            <a:r>
              <a:rPr lang="en-IN" sz="2400" i="1">
                <a:solidFill>
                  <a:schemeClr val="bg1"/>
                </a:solidFill>
                <a:ea typeface="Roboto"/>
              </a:rPr>
              <a:t>“This is Kim from International Paper Inc. We sent out some 12-inch envelopes earlier in the week that were supposed to be 8-inch envelopes. Can you locate the shipment so we can fix our mistake?”</a:t>
            </a:r>
            <a:endParaRPr lang="es-MX" sz="1200">
              <a:solidFill>
                <a:schemeClr val="bg1"/>
              </a:solidFill>
            </a:endParaRPr>
          </a:p>
        </p:txBody>
      </p:sp>
      <p:pic>
        <p:nvPicPr>
          <p:cNvPr id="3" name="Imagen 2">
            <a:extLst>
              <a:ext uri="{FF2B5EF4-FFF2-40B4-BE49-F238E27FC236}">
                <a16:creationId xmlns:a16="http://schemas.microsoft.com/office/drawing/2014/main" id="{B435551E-EC5D-91CF-586D-0609382A1398}"/>
              </a:ext>
            </a:extLst>
          </p:cNvPr>
          <p:cNvPicPr>
            <a:picLocks noChangeAspect="1"/>
          </p:cNvPicPr>
          <p:nvPr/>
        </p:nvPicPr>
        <p:blipFill rotWithShape="1">
          <a:blip r:embed="rId2"/>
          <a:srcRect l="32605" t="5587" r="35462" b="41729"/>
          <a:stretch/>
        </p:blipFill>
        <p:spPr>
          <a:xfrm>
            <a:off x="367767" y="4403604"/>
            <a:ext cx="588507" cy="528762"/>
          </a:xfrm>
          <a:prstGeom prst="rect">
            <a:avLst/>
          </a:prstGeom>
        </p:spPr>
      </p:pic>
    </p:spTree>
    <p:extLst>
      <p:ext uri="{BB962C8B-B14F-4D97-AF65-F5344CB8AC3E}">
        <p14:creationId xmlns:p14="http://schemas.microsoft.com/office/powerpoint/2010/main" val="454363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CFF4EC4-6AAF-2FF8-67D3-5B8228CB4778}"/>
              </a:ext>
            </a:extLst>
          </p:cNvPr>
          <p:cNvPicPr>
            <a:picLocks noChangeAspect="1"/>
          </p:cNvPicPr>
          <p:nvPr/>
        </p:nvPicPr>
        <p:blipFill rotWithShape="1">
          <a:blip r:embed="rId2"/>
          <a:srcRect l="32605" t="5587" r="35462" b="41729"/>
          <a:stretch/>
        </p:blipFill>
        <p:spPr>
          <a:xfrm>
            <a:off x="367767" y="4403604"/>
            <a:ext cx="588507" cy="528762"/>
          </a:xfrm>
          <a:prstGeom prst="rect">
            <a:avLst/>
          </a:prstGeom>
        </p:spPr>
      </p:pic>
      <p:pic>
        <p:nvPicPr>
          <p:cNvPr id="6" name="Imagen 5">
            <a:extLst>
              <a:ext uri="{FF2B5EF4-FFF2-40B4-BE49-F238E27FC236}">
                <a16:creationId xmlns:a16="http://schemas.microsoft.com/office/drawing/2014/main" id="{0C123353-5806-7DA7-DE8D-48BFB593B712}"/>
              </a:ext>
            </a:extLst>
          </p:cNvPr>
          <p:cNvPicPr>
            <a:picLocks noChangeAspect="1"/>
          </p:cNvPicPr>
          <p:nvPr/>
        </p:nvPicPr>
        <p:blipFill>
          <a:blip r:embed="rId3"/>
          <a:stretch>
            <a:fillRect/>
          </a:stretch>
        </p:blipFill>
        <p:spPr>
          <a:xfrm>
            <a:off x="1785937" y="382979"/>
            <a:ext cx="5572125" cy="800100"/>
          </a:xfrm>
          <a:prstGeom prst="rect">
            <a:avLst/>
          </a:prstGeom>
        </p:spPr>
      </p:pic>
      <p:pic>
        <p:nvPicPr>
          <p:cNvPr id="8" name="Imagen 7">
            <a:extLst>
              <a:ext uri="{FF2B5EF4-FFF2-40B4-BE49-F238E27FC236}">
                <a16:creationId xmlns:a16="http://schemas.microsoft.com/office/drawing/2014/main" id="{F2E52584-6AB5-BBA4-3D90-14908274D3AD}"/>
              </a:ext>
            </a:extLst>
          </p:cNvPr>
          <p:cNvPicPr>
            <a:picLocks noChangeAspect="1"/>
          </p:cNvPicPr>
          <p:nvPr/>
        </p:nvPicPr>
        <p:blipFill>
          <a:blip r:embed="rId4"/>
          <a:stretch>
            <a:fillRect/>
          </a:stretch>
        </p:blipFill>
        <p:spPr>
          <a:xfrm>
            <a:off x="1365291" y="1420214"/>
            <a:ext cx="6413418" cy="2844883"/>
          </a:xfrm>
          <a:prstGeom prst="rect">
            <a:avLst/>
          </a:prstGeom>
        </p:spPr>
      </p:pic>
    </p:spTree>
    <p:extLst>
      <p:ext uri="{BB962C8B-B14F-4D97-AF65-F5344CB8AC3E}">
        <p14:creationId xmlns:p14="http://schemas.microsoft.com/office/powerpoint/2010/main" val="2182072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8" name="Google Shape;478;p25"/>
          <p:cNvSpPr txBox="1">
            <a:spLocks noGrp="1"/>
          </p:cNvSpPr>
          <p:nvPr>
            <p:ph type="title"/>
          </p:nvPr>
        </p:nvSpPr>
        <p:spPr>
          <a:xfrm>
            <a:off x="457200" y="4123217"/>
            <a:ext cx="8229600" cy="481500"/>
          </a:xfrm>
          <a:prstGeom prst="rect">
            <a:avLst/>
          </a:prstGeom>
        </p:spPr>
        <p:txBody>
          <a:bodyPr spcFirstLastPara="1" wrap="square" lIns="91425" tIns="91425" rIns="91425" bIns="91425" anchor="ctr" anchorCtr="0">
            <a:noAutofit/>
          </a:bodyPr>
          <a:lstStyle/>
          <a:p>
            <a:pPr algn="r"/>
            <a:r>
              <a:rPr lang="en">
                <a:solidFill>
                  <a:schemeClr val="dk1"/>
                </a:solidFill>
              </a:rPr>
              <a:t>Sales Department System</a:t>
            </a:r>
          </a:p>
        </p:txBody>
      </p:sp>
      <p:pic>
        <p:nvPicPr>
          <p:cNvPr id="31" name="Imagen 30">
            <a:extLst>
              <a:ext uri="{FF2B5EF4-FFF2-40B4-BE49-F238E27FC236}">
                <a16:creationId xmlns:a16="http://schemas.microsoft.com/office/drawing/2014/main" id="{8D7D1EA8-1F7C-BCFC-E512-FEF953F65193}"/>
              </a:ext>
            </a:extLst>
          </p:cNvPr>
          <p:cNvPicPr>
            <a:picLocks noChangeAspect="1"/>
          </p:cNvPicPr>
          <p:nvPr/>
        </p:nvPicPr>
        <p:blipFill rotWithShape="1">
          <a:blip r:embed="rId3"/>
          <a:srcRect l="32605" t="5587" r="35462" b="41729"/>
          <a:stretch/>
        </p:blipFill>
        <p:spPr>
          <a:xfrm>
            <a:off x="367767" y="4403604"/>
            <a:ext cx="588507" cy="528762"/>
          </a:xfrm>
          <a:prstGeom prst="rect">
            <a:avLst/>
          </a:prstGeom>
        </p:spPr>
      </p:pic>
      <p:sp>
        <p:nvSpPr>
          <p:cNvPr id="16" name="Google Shape;1488;p42">
            <a:extLst>
              <a:ext uri="{FF2B5EF4-FFF2-40B4-BE49-F238E27FC236}">
                <a16:creationId xmlns:a16="http://schemas.microsoft.com/office/drawing/2014/main" id="{8C93DD8E-31A3-4AF5-EE13-00E0F9B808D3}"/>
              </a:ext>
            </a:extLst>
          </p:cNvPr>
          <p:cNvSpPr/>
          <p:nvPr/>
        </p:nvSpPr>
        <p:spPr>
          <a:xfrm>
            <a:off x="1175955" y="1552878"/>
            <a:ext cx="400339" cy="1592791"/>
          </a:xfrm>
          <a:custGeom>
            <a:avLst/>
            <a:gdLst/>
            <a:ahLst/>
            <a:cxnLst/>
            <a:rect l="l" t="t" r="r" b="b"/>
            <a:pathLst>
              <a:path w="2237" h="7851" extrusionOk="0">
                <a:moveTo>
                  <a:pt x="1" y="0"/>
                </a:moveTo>
                <a:lnTo>
                  <a:pt x="1" y="7850"/>
                </a:lnTo>
                <a:lnTo>
                  <a:pt x="2236" y="7850"/>
                </a:lnTo>
                <a:lnTo>
                  <a:pt x="22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89;p42">
            <a:extLst>
              <a:ext uri="{FF2B5EF4-FFF2-40B4-BE49-F238E27FC236}">
                <a16:creationId xmlns:a16="http://schemas.microsoft.com/office/drawing/2014/main" id="{5AEE024B-88D9-F7AE-913C-46F017344147}"/>
              </a:ext>
            </a:extLst>
          </p:cNvPr>
          <p:cNvSpPr/>
          <p:nvPr/>
        </p:nvSpPr>
        <p:spPr>
          <a:xfrm>
            <a:off x="2430352" y="1287913"/>
            <a:ext cx="400150" cy="1857546"/>
          </a:xfrm>
          <a:custGeom>
            <a:avLst/>
            <a:gdLst/>
            <a:ahLst/>
            <a:cxnLst/>
            <a:rect l="l" t="t" r="r" b="b"/>
            <a:pathLst>
              <a:path w="1832" h="9156" extrusionOk="0">
                <a:moveTo>
                  <a:pt x="1" y="1"/>
                </a:moveTo>
                <a:lnTo>
                  <a:pt x="1" y="9155"/>
                </a:lnTo>
                <a:lnTo>
                  <a:pt x="1831" y="9155"/>
                </a:lnTo>
                <a:lnTo>
                  <a:pt x="1831" y="1"/>
                </a:lnTo>
                <a:close/>
              </a:path>
            </a:pathLst>
          </a:custGeom>
          <a:solidFill>
            <a:srgbClr val="38862B"/>
          </a:solidFill>
          <a:ln>
            <a:solidFill>
              <a:srgbClr val="38862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90;p42">
            <a:extLst>
              <a:ext uri="{FF2B5EF4-FFF2-40B4-BE49-F238E27FC236}">
                <a16:creationId xmlns:a16="http://schemas.microsoft.com/office/drawing/2014/main" id="{D38AD3E4-6944-B489-CA8C-FF606EDB320E}"/>
              </a:ext>
            </a:extLst>
          </p:cNvPr>
          <p:cNvSpPr/>
          <p:nvPr/>
        </p:nvSpPr>
        <p:spPr>
          <a:xfrm>
            <a:off x="1772017" y="2321815"/>
            <a:ext cx="400160" cy="823683"/>
          </a:xfrm>
          <a:custGeom>
            <a:avLst/>
            <a:gdLst/>
            <a:ahLst/>
            <a:cxnLst/>
            <a:rect l="l" t="t" r="r" b="b"/>
            <a:pathLst>
              <a:path w="2236" h="4060" extrusionOk="0">
                <a:moveTo>
                  <a:pt x="0" y="0"/>
                </a:moveTo>
                <a:lnTo>
                  <a:pt x="0" y="4059"/>
                </a:lnTo>
                <a:lnTo>
                  <a:pt x="2236" y="4059"/>
                </a:lnTo>
                <a:lnTo>
                  <a:pt x="22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91;p42">
            <a:extLst>
              <a:ext uri="{FF2B5EF4-FFF2-40B4-BE49-F238E27FC236}">
                <a16:creationId xmlns:a16="http://schemas.microsoft.com/office/drawing/2014/main" id="{71C38F0B-12A0-81EE-0DF8-57ED405B5A5E}"/>
              </a:ext>
            </a:extLst>
          </p:cNvPr>
          <p:cNvSpPr/>
          <p:nvPr/>
        </p:nvSpPr>
        <p:spPr>
          <a:xfrm>
            <a:off x="3057742" y="1670958"/>
            <a:ext cx="400160" cy="1474514"/>
          </a:xfrm>
          <a:custGeom>
            <a:avLst/>
            <a:gdLst/>
            <a:ahLst/>
            <a:cxnLst/>
            <a:rect l="l" t="t" r="r" b="b"/>
            <a:pathLst>
              <a:path w="2236" h="7268" extrusionOk="0">
                <a:moveTo>
                  <a:pt x="0" y="1"/>
                </a:moveTo>
                <a:lnTo>
                  <a:pt x="0" y="7267"/>
                </a:lnTo>
                <a:lnTo>
                  <a:pt x="2236" y="7267"/>
                </a:lnTo>
                <a:lnTo>
                  <a:pt x="22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92;p42">
            <a:extLst>
              <a:ext uri="{FF2B5EF4-FFF2-40B4-BE49-F238E27FC236}">
                <a16:creationId xmlns:a16="http://schemas.microsoft.com/office/drawing/2014/main" id="{2D3B1CA2-D9B7-5CD8-0D00-4EEDB75A40D9}"/>
              </a:ext>
            </a:extLst>
          </p:cNvPr>
          <p:cNvSpPr txBox="1">
            <a:spLocks/>
          </p:cNvSpPr>
          <p:nvPr/>
        </p:nvSpPr>
        <p:spPr>
          <a:xfrm>
            <a:off x="1088077" y="3218743"/>
            <a:ext cx="585600" cy="2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0" indent="0" algn="ctr">
              <a:buFont typeface="Roboto"/>
              <a:buNone/>
            </a:pPr>
            <a:r>
              <a:rPr lang="en" sz="1600" b="1">
                <a:solidFill>
                  <a:schemeClr val="accent3"/>
                </a:solidFill>
                <a:latin typeface="Fira Sans Extra Condensed"/>
                <a:ea typeface="Fira Sans Extra Condensed"/>
                <a:cs typeface="Fira Sans Extra Condensed"/>
                <a:sym typeface="Fira Sans Extra Condensed"/>
              </a:rPr>
              <a:t>60%</a:t>
            </a:r>
          </a:p>
        </p:txBody>
      </p:sp>
      <p:sp>
        <p:nvSpPr>
          <p:cNvPr id="26" name="Google Shape;1493;p42">
            <a:extLst>
              <a:ext uri="{FF2B5EF4-FFF2-40B4-BE49-F238E27FC236}">
                <a16:creationId xmlns:a16="http://schemas.microsoft.com/office/drawing/2014/main" id="{B109DE19-AC9E-ACC6-6EE4-D8436ABCB6D4}"/>
              </a:ext>
            </a:extLst>
          </p:cNvPr>
          <p:cNvSpPr txBox="1">
            <a:spLocks/>
          </p:cNvSpPr>
          <p:nvPr/>
        </p:nvSpPr>
        <p:spPr>
          <a:xfrm>
            <a:off x="1699580" y="3218720"/>
            <a:ext cx="585600" cy="2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0" indent="0" algn="ctr">
              <a:buFont typeface="Roboto"/>
              <a:buNone/>
            </a:pPr>
            <a:r>
              <a:rPr lang="en" sz="1600" b="1">
                <a:solidFill>
                  <a:schemeClr val="accent4"/>
                </a:solidFill>
                <a:latin typeface="Fira Sans Extra Condensed"/>
                <a:ea typeface="Fira Sans Extra Condensed"/>
                <a:cs typeface="Fira Sans Extra Condensed"/>
                <a:sym typeface="Fira Sans Extra Condensed"/>
              </a:rPr>
              <a:t>30%</a:t>
            </a:r>
          </a:p>
        </p:txBody>
      </p:sp>
      <p:sp>
        <p:nvSpPr>
          <p:cNvPr id="28" name="Google Shape;1494;p42">
            <a:extLst>
              <a:ext uri="{FF2B5EF4-FFF2-40B4-BE49-F238E27FC236}">
                <a16:creationId xmlns:a16="http://schemas.microsoft.com/office/drawing/2014/main" id="{71C9F322-245A-0492-68D4-C65878CA8D6B}"/>
              </a:ext>
            </a:extLst>
          </p:cNvPr>
          <p:cNvSpPr txBox="1">
            <a:spLocks/>
          </p:cNvSpPr>
          <p:nvPr/>
        </p:nvSpPr>
        <p:spPr>
          <a:xfrm>
            <a:off x="2341966" y="3218730"/>
            <a:ext cx="585600" cy="2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0" indent="0" algn="ctr">
              <a:buFont typeface="Roboto"/>
              <a:buNone/>
            </a:pPr>
            <a:r>
              <a:rPr lang="en" sz="1600" b="1">
                <a:solidFill>
                  <a:srgbClr val="38862B"/>
                </a:solidFill>
                <a:latin typeface="Fira Sans Extra Condensed"/>
                <a:ea typeface="Fira Sans Extra Condensed"/>
                <a:cs typeface="Fira Sans Extra Condensed"/>
                <a:sym typeface="Fira Sans Extra Condensed"/>
              </a:rPr>
              <a:t>70%</a:t>
            </a:r>
            <a:endParaRPr lang="en" sz="1600" b="1">
              <a:solidFill>
                <a:srgbClr val="38862B"/>
              </a:solidFill>
              <a:latin typeface="Fira Sans Extra Condensed"/>
              <a:ea typeface="Fira Sans Extra Condensed"/>
              <a:cs typeface="Fira Sans Extra Condensed"/>
            </a:endParaRPr>
          </a:p>
        </p:txBody>
      </p:sp>
      <p:sp>
        <p:nvSpPr>
          <p:cNvPr id="30" name="Google Shape;1495;p42">
            <a:extLst>
              <a:ext uri="{FF2B5EF4-FFF2-40B4-BE49-F238E27FC236}">
                <a16:creationId xmlns:a16="http://schemas.microsoft.com/office/drawing/2014/main" id="{25107E59-7E5F-85AA-A93F-A612EB3E155F}"/>
              </a:ext>
            </a:extLst>
          </p:cNvPr>
          <p:cNvSpPr txBox="1">
            <a:spLocks/>
          </p:cNvSpPr>
          <p:nvPr/>
        </p:nvSpPr>
        <p:spPr>
          <a:xfrm>
            <a:off x="2984361" y="3218743"/>
            <a:ext cx="585600" cy="2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0" indent="0" algn="ctr">
              <a:buFont typeface="Roboto"/>
              <a:buNone/>
            </a:pPr>
            <a:r>
              <a:rPr lang="en" sz="1600" b="1">
                <a:solidFill>
                  <a:schemeClr val="accent1"/>
                </a:solidFill>
                <a:latin typeface="Fira Sans Extra Condensed"/>
                <a:ea typeface="Fira Sans Extra Condensed"/>
                <a:cs typeface="Fira Sans Extra Condensed"/>
                <a:sym typeface="Fira Sans Extra Condensed"/>
              </a:rPr>
              <a:t>55%</a:t>
            </a:r>
          </a:p>
        </p:txBody>
      </p:sp>
      <p:sp>
        <p:nvSpPr>
          <p:cNvPr id="33" name="Google Shape;1504;p42">
            <a:extLst>
              <a:ext uri="{FF2B5EF4-FFF2-40B4-BE49-F238E27FC236}">
                <a16:creationId xmlns:a16="http://schemas.microsoft.com/office/drawing/2014/main" id="{19C968AF-9BBE-54E9-4F4C-D43999562197}"/>
              </a:ext>
            </a:extLst>
          </p:cNvPr>
          <p:cNvSpPr txBox="1">
            <a:spLocks/>
          </p:cNvSpPr>
          <p:nvPr/>
        </p:nvSpPr>
        <p:spPr>
          <a:xfrm>
            <a:off x="4326540" y="1839338"/>
            <a:ext cx="585600" cy="288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0" indent="0" algn="ctr">
              <a:buFont typeface="Roboto"/>
              <a:buNone/>
            </a:pPr>
            <a:r>
              <a:rPr lang="en" sz="1600" b="1">
                <a:solidFill>
                  <a:schemeClr val="accent3"/>
                </a:solidFill>
                <a:latin typeface="Fira Sans Extra Condensed"/>
                <a:ea typeface="Fira Sans Extra Condensed"/>
                <a:cs typeface="Fira Sans Extra Condensed"/>
                <a:sym typeface="Fira Sans Extra Condensed"/>
              </a:rPr>
              <a:t>40%</a:t>
            </a:r>
          </a:p>
        </p:txBody>
      </p:sp>
      <p:sp>
        <p:nvSpPr>
          <p:cNvPr id="35" name="Google Shape;1505;p42">
            <a:extLst>
              <a:ext uri="{FF2B5EF4-FFF2-40B4-BE49-F238E27FC236}">
                <a16:creationId xmlns:a16="http://schemas.microsoft.com/office/drawing/2014/main" id="{60EEA850-6FB6-A207-DD63-0213B0A90D00}"/>
              </a:ext>
            </a:extLst>
          </p:cNvPr>
          <p:cNvSpPr txBox="1">
            <a:spLocks/>
          </p:cNvSpPr>
          <p:nvPr/>
        </p:nvSpPr>
        <p:spPr>
          <a:xfrm>
            <a:off x="5512626" y="1839313"/>
            <a:ext cx="585600" cy="288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0" indent="0" algn="ctr">
              <a:buFont typeface="Roboto"/>
              <a:buNone/>
            </a:pPr>
            <a:r>
              <a:rPr lang="en" sz="1600" b="1">
                <a:solidFill>
                  <a:schemeClr val="accent4"/>
                </a:solidFill>
                <a:latin typeface="Fira Sans Extra Condensed"/>
                <a:ea typeface="Fira Sans Extra Condensed"/>
                <a:cs typeface="Fira Sans Extra Condensed"/>
                <a:sym typeface="Fira Sans Extra Condensed"/>
              </a:rPr>
              <a:t>80%</a:t>
            </a:r>
          </a:p>
        </p:txBody>
      </p:sp>
      <p:sp>
        <p:nvSpPr>
          <p:cNvPr id="37" name="Google Shape;1506;p42">
            <a:extLst>
              <a:ext uri="{FF2B5EF4-FFF2-40B4-BE49-F238E27FC236}">
                <a16:creationId xmlns:a16="http://schemas.microsoft.com/office/drawing/2014/main" id="{D7A52A91-1471-8C40-1854-9B02E04876D7}"/>
              </a:ext>
            </a:extLst>
          </p:cNvPr>
          <p:cNvSpPr txBox="1">
            <a:spLocks/>
          </p:cNvSpPr>
          <p:nvPr/>
        </p:nvSpPr>
        <p:spPr>
          <a:xfrm>
            <a:off x="4326540" y="3204263"/>
            <a:ext cx="585600" cy="288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0" indent="0" algn="ctr">
              <a:buFont typeface="Roboto"/>
              <a:buNone/>
            </a:pPr>
            <a:r>
              <a:rPr lang="en" sz="1600" b="1">
                <a:solidFill>
                  <a:srgbClr val="38862B"/>
                </a:solidFill>
                <a:latin typeface="Fira Sans Extra Condensed"/>
                <a:ea typeface="Fira Sans Extra Condensed"/>
                <a:cs typeface="Fira Sans Extra Condensed"/>
                <a:sym typeface="Fira Sans Extra Condensed"/>
              </a:rPr>
              <a:t>55%</a:t>
            </a:r>
            <a:endParaRPr lang="en" sz="1600" b="1">
              <a:solidFill>
                <a:srgbClr val="38862B"/>
              </a:solidFill>
              <a:latin typeface="Fira Sans Extra Condensed"/>
              <a:ea typeface="Fira Sans Extra Condensed"/>
              <a:cs typeface="Fira Sans Extra Condensed"/>
            </a:endParaRPr>
          </a:p>
        </p:txBody>
      </p:sp>
      <p:sp>
        <p:nvSpPr>
          <p:cNvPr id="39" name="Google Shape;1507;p42">
            <a:extLst>
              <a:ext uri="{FF2B5EF4-FFF2-40B4-BE49-F238E27FC236}">
                <a16:creationId xmlns:a16="http://schemas.microsoft.com/office/drawing/2014/main" id="{90C559BB-74CE-CD11-E47D-3F0881A9DBAD}"/>
              </a:ext>
            </a:extLst>
          </p:cNvPr>
          <p:cNvSpPr txBox="1">
            <a:spLocks/>
          </p:cNvSpPr>
          <p:nvPr/>
        </p:nvSpPr>
        <p:spPr>
          <a:xfrm>
            <a:off x="5512626" y="3204288"/>
            <a:ext cx="585600" cy="288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0" indent="0" algn="ctr">
              <a:buFont typeface="Roboto"/>
              <a:buNone/>
            </a:pPr>
            <a:r>
              <a:rPr lang="en" sz="1600" b="1">
                <a:solidFill>
                  <a:schemeClr val="accent1"/>
                </a:solidFill>
                <a:latin typeface="Fira Sans Extra Condensed"/>
                <a:ea typeface="Fira Sans Extra Condensed"/>
                <a:cs typeface="Fira Sans Extra Condensed"/>
                <a:sym typeface="Fira Sans Extra Condensed"/>
              </a:rPr>
              <a:t>35%</a:t>
            </a:r>
          </a:p>
        </p:txBody>
      </p:sp>
      <p:sp>
        <p:nvSpPr>
          <p:cNvPr id="41" name="Google Shape;1510;p42">
            <a:extLst>
              <a:ext uri="{FF2B5EF4-FFF2-40B4-BE49-F238E27FC236}">
                <a16:creationId xmlns:a16="http://schemas.microsoft.com/office/drawing/2014/main" id="{D1531A9C-1CB3-3978-D165-BF66C18FB845}"/>
              </a:ext>
            </a:extLst>
          </p:cNvPr>
          <p:cNvSpPr/>
          <p:nvPr/>
        </p:nvSpPr>
        <p:spPr>
          <a:xfrm>
            <a:off x="4195878" y="910113"/>
            <a:ext cx="826305" cy="826138"/>
          </a:xfrm>
          <a:custGeom>
            <a:avLst/>
            <a:gdLst/>
            <a:ahLst/>
            <a:cxnLst/>
            <a:rect l="l" t="t" r="r" b="b"/>
            <a:pathLst>
              <a:path w="4368" h="4367" extrusionOk="0">
                <a:moveTo>
                  <a:pt x="2184" y="772"/>
                </a:moveTo>
                <a:cubicBezTo>
                  <a:pt x="2965" y="772"/>
                  <a:pt x="3596" y="1403"/>
                  <a:pt x="3596" y="2184"/>
                </a:cubicBezTo>
                <a:cubicBezTo>
                  <a:pt x="3596" y="2963"/>
                  <a:pt x="2965" y="3596"/>
                  <a:pt x="2184" y="3596"/>
                </a:cubicBezTo>
                <a:cubicBezTo>
                  <a:pt x="1405" y="3596"/>
                  <a:pt x="772" y="2963"/>
                  <a:pt x="772" y="2184"/>
                </a:cubicBezTo>
                <a:cubicBezTo>
                  <a:pt x="772" y="1403"/>
                  <a:pt x="1405" y="772"/>
                  <a:pt x="2184" y="772"/>
                </a:cubicBezTo>
                <a:close/>
                <a:moveTo>
                  <a:pt x="2184" y="0"/>
                </a:moveTo>
                <a:cubicBezTo>
                  <a:pt x="978" y="0"/>
                  <a:pt x="1" y="977"/>
                  <a:pt x="1" y="2184"/>
                </a:cubicBezTo>
                <a:cubicBezTo>
                  <a:pt x="1" y="3389"/>
                  <a:pt x="978" y="4366"/>
                  <a:pt x="2184" y="4366"/>
                </a:cubicBezTo>
                <a:cubicBezTo>
                  <a:pt x="3391" y="4366"/>
                  <a:pt x="4368" y="3389"/>
                  <a:pt x="4368" y="2184"/>
                </a:cubicBezTo>
                <a:cubicBezTo>
                  <a:pt x="4368" y="978"/>
                  <a:pt x="3391" y="0"/>
                  <a:pt x="2184"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11;p42">
            <a:extLst>
              <a:ext uri="{FF2B5EF4-FFF2-40B4-BE49-F238E27FC236}">
                <a16:creationId xmlns:a16="http://schemas.microsoft.com/office/drawing/2014/main" id="{5498A72B-0448-32DE-47C9-CD6A09F4C524}"/>
              </a:ext>
            </a:extLst>
          </p:cNvPr>
          <p:cNvSpPr/>
          <p:nvPr/>
        </p:nvSpPr>
        <p:spPr>
          <a:xfrm>
            <a:off x="4195927" y="907369"/>
            <a:ext cx="826200" cy="831600"/>
          </a:xfrm>
          <a:prstGeom prst="blockArc">
            <a:avLst>
              <a:gd name="adj1" fmla="val 16089880"/>
              <a:gd name="adj2" fmla="val 3469154"/>
              <a:gd name="adj3" fmla="val 1780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12;p42">
            <a:extLst>
              <a:ext uri="{FF2B5EF4-FFF2-40B4-BE49-F238E27FC236}">
                <a16:creationId xmlns:a16="http://schemas.microsoft.com/office/drawing/2014/main" id="{2D3DE5E8-B8F8-2771-612F-25542122D490}"/>
              </a:ext>
            </a:extLst>
          </p:cNvPr>
          <p:cNvSpPr/>
          <p:nvPr/>
        </p:nvSpPr>
        <p:spPr>
          <a:xfrm>
            <a:off x="5393853" y="910113"/>
            <a:ext cx="826305" cy="826138"/>
          </a:xfrm>
          <a:custGeom>
            <a:avLst/>
            <a:gdLst/>
            <a:ahLst/>
            <a:cxnLst/>
            <a:rect l="l" t="t" r="r" b="b"/>
            <a:pathLst>
              <a:path w="4368" h="4367" extrusionOk="0">
                <a:moveTo>
                  <a:pt x="2184" y="772"/>
                </a:moveTo>
                <a:cubicBezTo>
                  <a:pt x="2965" y="772"/>
                  <a:pt x="3596" y="1403"/>
                  <a:pt x="3596" y="2184"/>
                </a:cubicBezTo>
                <a:cubicBezTo>
                  <a:pt x="3596" y="2963"/>
                  <a:pt x="2965" y="3596"/>
                  <a:pt x="2184" y="3596"/>
                </a:cubicBezTo>
                <a:cubicBezTo>
                  <a:pt x="1405" y="3596"/>
                  <a:pt x="772" y="2963"/>
                  <a:pt x="772" y="2184"/>
                </a:cubicBezTo>
                <a:cubicBezTo>
                  <a:pt x="772" y="1403"/>
                  <a:pt x="1405" y="772"/>
                  <a:pt x="2184" y="772"/>
                </a:cubicBezTo>
                <a:close/>
                <a:moveTo>
                  <a:pt x="2184" y="0"/>
                </a:moveTo>
                <a:cubicBezTo>
                  <a:pt x="978" y="0"/>
                  <a:pt x="1" y="977"/>
                  <a:pt x="1" y="2184"/>
                </a:cubicBezTo>
                <a:cubicBezTo>
                  <a:pt x="1" y="3389"/>
                  <a:pt x="978" y="4366"/>
                  <a:pt x="2184" y="4366"/>
                </a:cubicBezTo>
                <a:cubicBezTo>
                  <a:pt x="3391" y="4366"/>
                  <a:pt x="4368" y="3389"/>
                  <a:pt x="4368" y="2184"/>
                </a:cubicBezTo>
                <a:cubicBezTo>
                  <a:pt x="4368" y="978"/>
                  <a:pt x="3391" y="0"/>
                  <a:pt x="2184"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13;p42">
            <a:extLst>
              <a:ext uri="{FF2B5EF4-FFF2-40B4-BE49-F238E27FC236}">
                <a16:creationId xmlns:a16="http://schemas.microsoft.com/office/drawing/2014/main" id="{C4056A22-0CFD-2538-1469-9ADE61260EBC}"/>
              </a:ext>
            </a:extLst>
          </p:cNvPr>
          <p:cNvSpPr/>
          <p:nvPr/>
        </p:nvSpPr>
        <p:spPr>
          <a:xfrm>
            <a:off x="5393902" y="907369"/>
            <a:ext cx="826200" cy="831600"/>
          </a:xfrm>
          <a:prstGeom prst="blockArc">
            <a:avLst>
              <a:gd name="adj1" fmla="val 16089880"/>
              <a:gd name="adj2" fmla="val 12048829"/>
              <a:gd name="adj3" fmla="val 1740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14;p42">
            <a:extLst>
              <a:ext uri="{FF2B5EF4-FFF2-40B4-BE49-F238E27FC236}">
                <a16:creationId xmlns:a16="http://schemas.microsoft.com/office/drawing/2014/main" id="{4DFF36A2-7F7C-6AE2-3BFB-9ACD1F5BE315}"/>
              </a:ext>
            </a:extLst>
          </p:cNvPr>
          <p:cNvSpPr/>
          <p:nvPr/>
        </p:nvSpPr>
        <p:spPr>
          <a:xfrm>
            <a:off x="4195878" y="2320588"/>
            <a:ext cx="826305" cy="826138"/>
          </a:xfrm>
          <a:custGeom>
            <a:avLst/>
            <a:gdLst/>
            <a:ahLst/>
            <a:cxnLst/>
            <a:rect l="l" t="t" r="r" b="b"/>
            <a:pathLst>
              <a:path w="4368" h="4367" extrusionOk="0">
                <a:moveTo>
                  <a:pt x="2184" y="772"/>
                </a:moveTo>
                <a:cubicBezTo>
                  <a:pt x="2965" y="772"/>
                  <a:pt x="3596" y="1403"/>
                  <a:pt x="3596" y="2184"/>
                </a:cubicBezTo>
                <a:cubicBezTo>
                  <a:pt x="3596" y="2963"/>
                  <a:pt x="2965" y="3596"/>
                  <a:pt x="2184" y="3596"/>
                </a:cubicBezTo>
                <a:cubicBezTo>
                  <a:pt x="1405" y="3596"/>
                  <a:pt x="772" y="2963"/>
                  <a:pt x="772" y="2184"/>
                </a:cubicBezTo>
                <a:cubicBezTo>
                  <a:pt x="772" y="1403"/>
                  <a:pt x="1405" y="772"/>
                  <a:pt x="2184" y="772"/>
                </a:cubicBezTo>
                <a:close/>
                <a:moveTo>
                  <a:pt x="2184" y="0"/>
                </a:moveTo>
                <a:cubicBezTo>
                  <a:pt x="978" y="0"/>
                  <a:pt x="1" y="977"/>
                  <a:pt x="1" y="2184"/>
                </a:cubicBezTo>
                <a:cubicBezTo>
                  <a:pt x="1" y="3389"/>
                  <a:pt x="978" y="4366"/>
                  <a:pt x="2184" y="4366"/>
                </a:cubicBezTo>
                <a:cubicBezTo>
                  <a:pt x="3391" y="4366"/>
                  <a:pt x="4368" y="3389"/>
                  <a:pt x="4368" y="2184"/>
                </a:cubicBezTo>
                <a:cubicBezTo>
                  <a:pt x="4368" y="978"/>
                  <a:pt x="3391" y="0"/>
                  <a:pt x="2184"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15;p42">
            <a:extLst>
              <a:ext uri="{FF2B5EF4-FFF2-40B4-BE49-F238E27FC236}">
                <a16:creationId xmlns:a16="http://schemas.microsoft.com/office/drawing/2014/main" id="{CDF5DF63-C75A-E4CE-E65D-5A303A9ADEB5}"/>
              </a:ext>
            </a:extLst>
          </p:cNvPr>
          <p:cNvSpPr/>
          <p:nvPr/>
        </p:nvSpPr>
        <p:spPr>
          <a:xfrm>
            <a:off x="4195927" y="2317844"/>
            <a:ext cx="826200" cy="831600"/>
          </a:xfrm>
          <a:prstGeom prst="blockArc">
            <a:avLst>
              <a:gd name="adj1" fmla="val 16089880"/>
              <a:gd name="adj2" fmla="val 6039543"/>
              <a:gd name="adj3" fmla="val 17886"/>
            </a:avLst>
          </a:prstGeom>
          <a:solidFill>
            <a:srgbClr val="388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16;p42">
            <a:extLst>
              <a:ext uri="{FF2B5EF4-FFF2-40B4-BE49-F238E27FC236}">
                <a16:creationId xmlns:a16="http://schemas.microsoft.com/office/drawing/2014/main" id="{3B831446-4C87-1BC1-3806-516259D5450D}"/>
              </a:ext>
            </a:extLst>
          </p:cNvPr>
          <p:cNvSpPr/>
          <p:nvPr/>
        </p:nvSpPr>
        <p:spPr>
          <a:xfrm>
            <a:off x="5393853" y="2320588"/>
            <a:ext cx="826305" cy="826138"/>
          </a:xfrm>
          <a:custGeom>
            <a:avLst/>
            <a:gdLst/>
            <a:ahLst/>
            <a:cxnLst/>
            <a:rect l="l" t="t" r="r" b="b"/>
            <a:pathLst>
              <a:path w="4368" h="4367" extrusionOk="0">
                <a:moveTo>
                  <a:pt x="2184" y="772"/>
                </a:moveTo>
                <a:cubicBezTo>
                  <a:pt x="2965" y="772"/>
                  <a:pt x="3596" y="1403"/>
                  <a:pt x="3596" y="2184"/>
                </a:cubicBezTo>
                <a:cubicBezTo>
                  <a:pt x="3596" y="2963"/>
                  <a:pt x="2965" y="3596"/>
                  <a:pt x="2184" y="3596"/>
                </a:cubicBezTo>
                <a:cubicBezTo>
                  <a:pt x="1405" y="3596"/>
                  <a:pt x="772" y="2963"/>
                  <a:pt x="772" y="2184"/>
                </a:cubicBezTo>
                <a:cubicBezTo>
                  <a:pt x="772" y="1403"/>
                  <a:pt x="1405" y="772"/>
                  <a:pt x="2184" y="772"/>
                </a:cubicBezTo>
                <a:close/>
                <a:moveTo>
                  <a:pt x="2184" y="0"/>
                </a:moveTo>
                <a:cubicBezTo>
                  <a:pt x="978" y="0"/>
                  <a:pt x="1" y="977"/>
                  <a:pt x="1" y="2184"/>
                </a:cubicBezTo>
                <a:cubicBezTo>
                  <a:pt x="1" y="3389"/>
                  <a:pt x="978" y="4366"/>
                  <a:pt x="2184" y="4366"/>
                </a:cubicBezTo>
                <a:cubicBezTo>
                  <a:pt x="3391" y="4366"/>
                  <a:pt x="4368" y="3389"/>
                  <a:pt x="4368" y="2184"/>
                </a:cubicBezTo>
                <a:cubicBezTo>
                  <a:pt x="4368" y="978"/>
                  <a:pt x="3391" y="0"/>
                  <a:pt x="2184"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17;p42">
            <a:extLst>
              <a:ext uri="{FF2B5EF4-FFF2-40B4-BE49-F238E27FC236}">
                <a16:creationId xmlns:a16="http://schemas.microsoft.com/office/drawing/2014/main" id="{D4DFE25F-1E36-CC19-D7EC-529BCC6A9AD6}"/>
              </a:ext>
            </a:extLst>
          </p:cNvPr>
          <p:cNvSpPr/>
          <p:nvPr/>
        </p:nvSpPr>
        <p:spPr>
          <a:xfrm>
            <a:off x="5393902" y="2317844"/>
            <a:ext cx="826200" cy="831600"/>
          </a:xfrm>
          <a:prstGeom prst="blockArc">
            <a:avLst>
              <a:gd name="adj1" fmla="val 16089880"/>
              <a:gd name="adj2" fmla="val 1507117"/>
              <a:gd name="adj3" fmla="val 1775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680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27"/>
          <p:cNvSpPr/>
          <p:nvPr/>
        </p:nvSpPr>
        <p:spPr>
          <a:xfrm>
            <a:off x="4770000" y="1543775"/>
            <a:ext cx="3916800" cy="3192900"/>
          </a:xfrm>
          <a:prstGeom prst="roundRect">
            <a:avLst>
              <a:gd name="adj" fmla="val 7339"/>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5171900" y="1182263"/>
            <a:ext cx="3113100" cy="590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txBox="1"/>
          <p:nvPr/>
        </p:nvSpPr>
        <p:spPr>
          <a:xfrm>
            <a:off x="5593075" y="1313513"/>
            <a:ext cx="2270700" cy="327900"/>
          </a:xfrm>
          <a:prstGeom prst="rect">
            <a:avLst/>
          </a:prstGeom>
          <a:noFill/>
          <a:ln>
            <a:noFill/>
          </a:ln>
        </p:spPr>
        <p:txBody>
          <a:bodyPr spcFirstLastPara="1" wrap="square" lIns="182875" tIns="0" rIns="182875" bIns="0" anchor="ctr" anchorCtr="0">
            <a:noAutofit/>
          </a:bodyPr>
          <a:lstStyle/>
          <a:p>
            <a:pPr algn="ctr"/>
            <a:r>
              <a:rPr lang="en-IN" sz="1600" b="1">
                <a:latin typeface="Fira Sans Extra Condensed"/>
                <a:ea typeface="Fira Sans Extra Condensed"/>
                <a:cs typeface="Fira Sans Extra Condensed"/>
                <a:sym typeface="Fira Sans Extra Condensed"/>
              </a:rPr>
              <a:t>Strategy and Design</a:t>
            </a:r>
          </a:p>
        </p:txBody>
      </p:sp>
      <p:sp>
        <p:nvSpPr>
          <p:cNvPr id="579" name="Google Shape;579;p27"/>
          <p:cNvSpPr/>
          <p:nvPr/>
        </p:nvSpPr>
        <p:spPr>
          <a:xfrm>
            <a:off x="5196450" y="2061938"/>
            <a:ext cx="1198800" cy="119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7061550" y="2061938"/>
            <a:ext cx="1198800" cy="119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6481050" y="2562338"/>
            <a:ext cx="494700" cy="198000"/>
          </a:xfrm>
          <a:prstGeom prst="leftRightArrow">
            <a:avLst>
              <a:gd name="adj1" fmla="val 50000"/>
              <a:gd name="adj2" fmla="val 50000"/>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473250" y="1543775"/>
            <a:ext cx="3916800" cy="3192900"/>
          </a:xfrm>
          <a:prstGeom prst="roundRect">
            <a:avLst>
              <a:gd name="adj" fmla="val 7339"/>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Data Management Strategy &amp; Role</a:t>
            </a:r>
            <a:endParaRPr>
              <a:solidFill>
                <a:schemeClr val="dk1"/>
              </a:solidFill>
            </a:endParaRPr>
          </a:p>
        </p:txBody>
      </p:sp>
      <p:sp>
        <p:nvSpPr>
          <p:cNvPr id="584" name="Google Shape;584;p27"/>
          <p:cNvSpPr txBox="1"/>
          <p:nvPr/>
        </p:nvSpPr>
        <p:spPr>
          <a:xfrm>
            <a:off x="604650" y="3451000"/>
            <a:ext cx="1788900" cy="327900"/>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Oracle</a:t>
            </a:r>
            <a:endParaRPr sz="1600" b="1">
              <a:latin typeface="Fira Sans Extra Condensed"/>
              <a:ea typeface="Fira Sans Extra Condensed"/>
              <a:cs typeface="Fira Sans Extra Condensed"/>
              <a:sym typeface="Fira Sans Extra Condensed"/>
            </a:endParaRPr>
          </a:p>
        </p:txBody>
      </p:sp>
      <p:sp>
        <p:nvSpPr>
          <p:cNvPr id="585" name="Google Shape;585;p27"/>
          <p:cNvSpPr txBox="1"/>
          <p:nvPr/>
        </p:nvSpPr>
        <p:spPr>
          <a:xfrm>
            <a:off x="462362" y="3778900"/>
            <a:ext cx="1996500" cy="752100"/>
          </a:xfrm>
          <a:prstGeom prst="rect">
            <a:avLst/>
          </a:prstGeom>
          <a:noFill/>
          <a:ln>
            <a:noFill/>
          </a:ln>
        </p:spPr>
        <p:txBody>
          <a:bodyPr spcFirstLastPara="1" wrap="square" lIns="182875" tIns="0" rIns="182875" bIns="0" anchor="ctr" anchorCtr="0">
            <a:noAutofit/>
          </a:bodyPr>
          <a:lstStyle/>
          <a:p>
            <a:pPr marL="0" lvl="0" indent="0" algn="ctr" rtl="0">
              <a:lnSpc>
                <a:spcPct val="115000"/>
              </a:lnSpc>
              <a:spcBef>
                <a:spcPts val="0"/>
              </a:spcBef>
              <a:spcAft>
                <a:spcPts val="0"/>
              </a:spcAft>
              <a:buNone/>
            </a:pPr>
            <a:r>
              <a:rPr lang="en-US" sz="1000">
                <a:latin typeface="Roboto"/>
                <a:ea typeface="Roboto"/>
                <a:cs typeface="Roboto"/>
                <a:sym typeface="Roboto"/>
              </a:rPr>
              <a:t>E</a:t>
            </a:r>
            <a:r>
              <a:rPr lang="en-US" sz="1000">
                <a:solidFill>
                  <a:srgbClr val="000000"/>
                </a:solidFill>
                <a:latin typeface="Roboto"/>
                <a:ea typeface="Roboto"/>
                <a:cs typeface="Roboto"/>
                <a:sym typeface="Roboto"/>
              </a:rPr>
              <a:t>fficient in managing complex, multi-field queries, essential for in-depth exploratory data analysis</a:t>
            </a:r>
            <a:endParaRPr lang="en-US" sz="1000">
              <a:latin typeface="Roboto"/>
              <a:ea typeface="Roboto"/>
              <a:cs typeface="Roboto"/>
              <a:sym typeface="Roboto"/>
            </a:endParaRPr>
          </a:p>
        </p:txBody>
      </p:sp>
      <p:sp>
        <p:nvSpPr>
          <p:cNvPr id="586" name="Google Shape;586;p27"/>
          <p:cNvSpPr txBox="1"/>
          <p:nvPr/>
        </p:nvSpPr>
        <p:spPr>
          <a:xfrm>
            <a:off x="2469750" y="3451000"/>
            <a:ext cx="1788900" cy="327900"/>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MongoDB</a:t>
            </a:r>
            <a:endParaRPr sz="1600" b="1">
              <a:latin typeface="Fira Sans Extra Condensed"/>
              <a:ea typeface="Fira Sans Extra Condensed"/>
              <a:cs typeface="Fira Sans Extra Condensed"/>
              <a:sym typeface="Fira Sans Extra Condensed"/>
            </a:endParaRPr>
          </a:p>
        </p:txBody>
      </p:sp>
      <p:sp>
        <p:nvSpPr>
          <p:cNvPr id="587" name="Google Shape;587;p27"/>
          <p:cNvSpPr txBox="1"/>
          <p:nvPr/>
        </p:nvSpPr>
        <p:spPr>
          <a:xfrm>
            <a:off x="2469750" y="3778900"/>
            <a:ext cx="1788900" cy="752100"/>
          </a:xfrm>
          <a:prstGeom prst="rect">
            <a:avLst/>
          </a:prstGeom>
          <a:noFill/>
          <a:ln>
            <a:noFill/>
          </a:ln>
        </p:spPr>
        <p:txBody>
          <a:bodyPr spcFirstLastPara="1" wrap="square" lIns="182875" tIns="0" rIns="182875" bIns="0" anchor="ctr" anchorCtr="0">
            <a:noAutofit/>
          </a:bodyPr>
          <a:lstStyle/>
          <a:p>
            <a:pPr marL="0" lvl="0" indent="0" algn="ctr" rtl="0">
              <a:lnSpc>
                <a:spcPct val="115000"/>
              </a:lnSpc>
              <a:spcBef>
                <a:spcPts val="0"/>
              </a:spcBef>
              <a:spcAft>
                <a:spcPts val="0"/>
              </a:spcAft>
              <a:buNone/>
            </a:pPr>
            <a:r>
              <a:rPr lang="en-US" sz="1000">
                <a:solidFill>
                  <a:srgbClr val="000000"/>
                </a:solidFill>
                <a:latin typeface="Roboto"/>
                <a:ea typeface="Roboto"/>
                <a:cs typeface="Roboto"/>
                <a:sym typeface="Roboto"/>
              </a:rPr>
              <a:t>With it’s flexible document schemas &amp;</a:t>
            </a:r>
          </a:p>
          <a:p>
            <a:pPr marL="0" lvl="0" indent="0" algn="ctr" rtl="0">
              <a:lnSpc>
                <a:spcPct val="115000"/>
              </a:lnSpc>
              <a:spcBef>
                <a:spcPts val="0"/>
              </a:spcBef>
              <a:spcAft>
                <a:spcPts val="0"/>
              </a:spcAft>
              <a:buNone/>
            </a:pPr>
            <a:r>
              <a:rPr lang="en-US" sz="1000">
                <a:solidFill>
                  <a:srgbClr val="000000"/>
                </a:solidFill>
                <a:latin typeface="Roboto"/>
                <a:ea typeface="Roboto"/>
                <a:cs typeface="Roboto"/>
                <a:sym typeface="Roboto"/>
              </a:rPr>
              <a:t>powerful querying and analytics</a:t>
            </a:r>
          </a:p>
        </p:txBody>
      </p:sp>
      <p:sp>
        <p:nvSpPr>
          <p:cNvPr id="588" name="Google Shape;588;p27"/>
          <p:cNvSpPr txBox="1"/>
          <p:nvPr/>
        </p:nvSpPr>
        <p:spPr>
          <a:xfrm>
            <a:off x="4901400" y="3451000"/>
            <a:ext cx="1788900" cy="327900"/>
          </a:xfrm>
          <a:prstGeom prst="rect">
            <a:avLst/>
          </a:prstGeom>
          <a:noFill/>
          <a:ln>
            <a:noFill/>
          </a:ln>
        </p:spPr>
        <p:txBody>
          <a:bodyPr spcFirstLastPara="1" wrap="square" lIns="182875" tIns="0" rIns="182875" bIns="0" anchor="ctr" anchorCtr="0">
            <a:noAutofit/>
          </a:bodyPr>
          <a:lstStyle/>
          <a:p>
            <a:pPr algn="ctr"/>
            <a:r>
              <a:rPr lang="en" sz="1600" b="1">
                <a:latin typeface="Fira Sans Extra Condensed"/>
                <a:ea typeface="Fira Sans Extra Condensed"/>
                <a:cs typeface="Fira Sans Extra Condensed"/>
                <a:sym typeface="Fira Sans Extra Condensed"/>
              </a:rPr>
              <a:t>Action Plan</a:t>
            </a:r>
            <a:endParaRPr sz="1600" b="1">
              <a:latin typeface="Fira Sans Extra Condensed"/>
              <a:ea typeface="Fira Sans Extra Condensed"/>
              <a:cs typeface="Fira Sans Extra Condensed"/>
              <a:sym typeface="Fira Sans Extra Condensed"/>
            </a:endParaRPr>
          </a:p>
        </p:txBody>
      </p:sp>
      <p:sp>
        <p:nvSpPr>
          <p:cNvPr id="589" name="Google Shape;589;p27"/>
          <p:cNvSpPr txBox="1"/>
          <p:nvPr/>
        </p:nvSpPr>
        <p:spPr>
          <a:xfrm>
            <a:off x="4901400" y="3778900"/>
            <a:ext cx="1868413" cy="752100"/>
          </a:xfrm>
          <a:prstGeom prst="rect">
            <a:avLst/>
          </a:prstGeom>
          <a:noFill/>
          <a:ln>
            <a:noFill/>
          </a:ln>
        </p:spPr>
        <p:txBody>
          <a:bodyPr spcFirstLastPara="1" wrap="square" lIns="182875" tIns="0" rIns="182875" bIns="0" anchor="ctr" anchorCtr="0">
            <a:noAutofit/>
          </a:bodyPr>
          <a:lstStyle/>
          <a:p>
            <a:pPr algn="ctr">
              <a:lnSpc>
                <a:spcPct val="114999"/>
              </a:lnSpc>
            </a:pPr>
            <a:r>
              <a:rPr lang="en" sz="1000">
                <a:latin typeface="Roboto"/>
                <a:ea typeface="Roboto"/>
                <a:cs typeface="Roboto"/>
              </a:rPr>
              <a:t>Identify the data entities, relationships, and constraints we need for our analysis</a:t>
            </a:r>
            <a:endParaRPr lang="en-US" sz="1000">
              <a:latin typeface="Roboto"/>
              <a:ea typeface="Roboto"/>
              <a:cs typeface="Roboto"/>
            </a:endParaRPr>
          </a:p>
        </p:txBody>
      </p:sp>
      <p:sp>
        <p:nvSpPr>
          <p:cNvPr id="590" name="Google Shape;590;p27"/>
          <p:cNvSpPr txBox="1"/>
          <p:nvPr/>
        </p:nvSpPr>
        <p:spPr>
          <a:xfrm>
            <a:off x="6690300" y="3451000"/>
            <a:ext cx="1941300" cy="327900"/>
          </a:xfrm>
          <a:prstGeom prst="rect">
            <a:avLst/>
          </a:prstGeom>
          <a:noFill/>
          <a:ln>
            <a:noFill/>
          </a:ln>
        </p:spPr>
        <p:txBody>
          <a:bodyPr spcFirstLastPara="1" wrap="square" lIns="182875" tIns="0" rIns="182875" bIns="0" anchor="ctr" anchorCtr="0">
            <a:noAutofit/>
          </a:bodyPr>
          <a:lstStyle/>
          <a:p>
            <a:pPr marL="0" lvl="0" indent="0" algn="ctr">
              <a:spcBef>
                <a:spcPts val="0"/>
              </a:spcBef>
              <a:spcAft>
                <a:spcPts val="0"/>
              </a:spcAft>
              <a:buNone/>
            </a:pPr>
            <a:r>
              <a:rPr lang="en" sz="1600" b="1">
                <a:latin typeface="Fira Sans Extra Condensed"/>
                <a:sym typeface="Fira Sans Extra Condensed"/>
              </a:rPr>
              <a:t>Goal</a:t>
            </a:r>
            <a:endParaRPr lang="en-US"/>
          </a:p>
        </p:txBody>
      </p:sp>
      <p:sp>
        <p:nvSpPr>
          <p:cNvPr id="591" name="Google Shape;591;p27"/>
          <p:cNvSpPr txBox="1"/>
          <p:nvPr/>
        </p:nvSpPr>
        <p:spPr>
          <a:xfrm>
            <a:off x="6766500" y="3778900"/>
            <a:ext cx="1915138" cy="752100"/>
          </a:xfrm>
          <a:prstGeom prst="rect">
            <a:avLst/>
          </a:prstGeom>
          <a:noFill/>
          <a:ln>
            <a:noFill/>
          </a:ln>
        </p:spPr>
        <p:txBody>
          <a:bodyPr spcFirstLastPara="1" wrap="square" lIns="182875" tIns="0" rIns="182875" bIns="0" anchor="ctr" anchorCtr="0">
            <a:noAutofit/>
          </a:bodyPr>
          <a:lstStyle/>
          <a:p>
            <a:pPr marL="0" lvl="0" indent="0" algn="ctr">
              <a:spcBef>
                <a:spcPts val="0"/>
              </a:spcBef>
              <a:spcAft>
                <a:spcPts val="0"/>
              </a:spcAft>
              <a:buNone/>
            </a:pPr>
            <a:r>
              <a:rPr lang="en-US" sz="1000">
                <a:latin typeface="Roboto"/>
                <a:ea typeface="Roboto"/>
                <a:cs typeface="Roboto"/>
              </a:rPr>
              <a:t>To create a robust, scalable &amp; efficient system which helps the Sales Team​</a:t>
            </a:r>
            <a:endParaRPr lang="en" sz="1000">
              <a:latin typeface="Roboto"/>
              <a:ea typeface="Roboto"/>
              <a:cs typeface="Roboto"/>
            </a:endParaRPr>
          </a:p>
        </p:txBody>
      </p:sp>
      <p:sp>
        <p:nvSpPr>
          <p:cNvPr id="592" name="Google Shape;592;p27"/>
          <p:cNvSpPr/>
          <p:nvPr/>
        </p:nvSpPr>
        <p:spPr>
          <a:xfrm>
            <a:off x="875150" y="1182263"/>
            <a:ext cx="3113100" cy="590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txBox="1"/>
          <p:nvPr/>
        </p:nvSpPr>
        <p:spPr>
          <a:xfrm>
            <a:off x="1296350" y="1313513"/>
            <a:ext cx="2270700" cy="327900"/>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Data Management Tools</a:t>
            </a:r>
            <a:endParaRPr sz="1600" b="1">
              <a:latin typeface="Fira Sans Extra Condensed"/>
              <a:ea typeface="Fira Sans Extra Condensed"/>
              <a:cs typeface="Fira Sans Extra Condensed"/>
              <a:sym typeface="Fira Sans Extra Condensed"/>
            </a:endParaRPr>
          </a:p>
        </p:txBody>
      </p:sp>
      <p:sp>
        <p:nvSpPr>
          <p:cNvPr id="594" name="Google Shape;594;p27"/>
          <p:cNvSpPr/>
          <p:nvPr/>
        </p:nvSpPr>
        <p:spPr>
          <a:xfrm>
            <a:off x="899700" y="2061938"/>
            <a:ext cx="1198800" cy="119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2764800" y="2061938"/>
            <a:ext cx="1198800" cy="119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2184300" y="2562338"/>
            <a:ext cx="494700" cy="198000"/>
          </a:xfrm>
          <a:prstGeom prst="leftRightArrow">
            <a:avLst>
              <a:gd name="adj1" fmla="val 50000"/>
              <a:gd name="adj2" fmla="val 50000"/>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27"/>
          <p:cNvGrpSpPr/>
          <p:nvPr/>
        </p:nvGrpSpPr>
        <p:grpSpPr>
          <a:xfrm>
            <a:off x="3154479" y="2469375"/>
            <a:ext cx="419443" cy="420487"/>
            <a:chOff x="-3771675" y="3971775"/>
            <a:chExt cx="291300" cy="292025"/>
          </a:xfrm>
        </p:grpSpPr>
        <p:sp>
          <p:nvSpPr>
            <p:cNvPr id="598" name="Google Shape;598;p2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27"/>
          <p:cNvGrpSpPr/>
          <p:nvPr/>
        </p:nvGrpSpPr>
        <p:grpSpPr>
          <a:xfrm>
            <a:off x="1310927" y="2469313"/>
            <a:ext cx="376345" cy="420611"/>
            <a:chOff x="2423775" y="3226875"/>
            <a:chExt cx="259925" cy="295000"/>
          </a:xfrm>
        </p:grpSpPr>
        <p:sp>
          <p:nvSpPr>
            <p:cNvPr id="604" name="Google Shape;604;p2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27"/>
          <p:cNvGrpSpPr/>
          <p:nvPr/>
        </p:nvGrpSpPr>
        <p:grpSpPr>
          <a:xfrm>
            <a:off x="7445098" y="2469307"/>
            <a:ext cx="431703" cy="420622"/>
            <a:chOff x="946175" y="3253275"/>
            <a:chExt cx="298550" cy="296150"/>
          </a:xfrm>
        </p:grpSpPr>
        <p:sp>
          <p:nvSpPr>
            <p:cNvPr id="608" name="Google Shape;608;p27"/>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27"/>
          <p:cNvGrpSpPr/>
          <p:nvPr/>
        </p:nvGrpSpPr>
        <p:grpSpPr>
          <a:xfrm>
            <a:off x="5585532" y="2469313"/>
            <a:ext cx="420635" cy="420610"/>
            <a:chOff x="946175" y="3619500"/>
            <a:chExt cx="296975" cy="293825"/>
          </a:xfrm>
        </p:grpSpPr>
        <p:sp>
          <p:nvSpPr>
            <p:cNvPr id="614" name="Google Shape;614;p27"/>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16874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4" name="Google Shape;934;p32"/>
          <p:cNvSpPr/>
          <p:nvPr/>
        </p:nvSpPr>
        <p:spPr>
          <a:xfrm>
            <a:off x="897900" y="3069625"/>
            <a:ext cx="7348200" cy="8331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42;p32">
            <a:extLst>
              <a:ext uri="{FF2B5EF4-FFF2-40B4-BE49-F238E27FC236}">
                <a16:creationId xmlns:a16="http://schemas.microsoft.com/office/drawing/2014/main" id="{F94AC165-7E60-4711-6515-9FCA6BA983C8}"/>
              </a:ext>
            </a:extLst>
          </p:cNvPr>
          <p:cNvSpPr/>
          <p:nvPr/>
        </p:nvSpPr>
        <p:spPr>
          <a:xfrm>
            <a:off x="6763326" y="3173107"/>
            <a:ext cx="657680" cy="657286"/>
          </a:xfrm>
          <a:custGeom>
            <a:avLst/>
            <a:gdLst/>
            <a:ahLst/>
            <a:cxnLst/>
            <a:rect l="l" t="t" r="r" b="b"/>
            <a:pathLst>
              <a:path w="20039" h="20027" extrusionOk="0">
                <a:moveTo>
                  <a:pt x="10013" y="0"/>
                </a:moveTo>
                <a:cubicBezTo>
                  <a:pt x="4489" y="0"/>
                  <a:pt x="0" y="4477"/>
                  <a:pt x="0" y="10013"/>
                </a:cubicBezTo>
                <a:cubicBezTo>
                  <a:pt x="0" y="15550"/>
                  <a:pt x="4489" y="20026"/>
                  <a:pt x="10013" y="20026"/>
                </a:cubicBezTo>
                <a:cubicBezTo>
                  <a:pt x="15550" y="20026"/>
                  <a:pt x="20038" y="15550"/>
                  <a:pt x="20038" y="10013"/>
                </a:cubicBezTo>
                <a:cubicBezTo>
                  <a:pt x="20038" y="4477"/>
                  <a:pt x="15550" y="0"/>
                  <a:pt x="100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2"/>
          <p:cNvSpPr/>
          <p:nvPr/>
        </p:nvSpPr>
        <p:spPr>
          <a:xfrm>
            <a:off x="897900" y="3899075"/>
            <a:ext cx="6633900" cy="833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2"/>
          <p:cNvSpPr/>
          <p:nvPr/>
        </p:nvSpPr>
        <p:spPr>
          <a:xfrm>
            <a:off x="999701" y="3987701"/>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2"/>
          <p:cNvSpPr/>
          <p:nvPr/>
        </p:nvSpPr>
        <p:spPr>
          <a:xfrm>
            <a:off x="897900" y="2238550"/>
            <a:ext cx="6327600" cy="833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2"/>
          <p:cNvSpPr/>
          <p:nvPr/>
        </p:nvSpPr>
        <p:spPr>
          <a:xfrm>
            <a:off x="897900" y="1407125"/>
            <a:ext cx="7037100" cy="8331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2"/>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Processing Pipeline</a:t>
            </a:r>
            <a:endParaRPr>
              <a:solidFill>
                <a:schemeClr val="dk1"/>
              </a:solidFill>
            </a:endParaRPr>
          </a:p>
        </p:txBody>
      </p:sp>
      <p:sp>
        <p:nvSpPr>
          <p:cNvPr id="938" name="Google Shape;938;p32"/>
          <p:cNvSpPr/>
          <p:nvPr/>
        </p:nvSpPr>
        <p:spPr>
          <a:xfrm>
            <a:off x="7184276" y="1496701"/>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2"/>
          <p:cNvSpPr txBox="1"/>
          <p:nvPr/>
        </p:nvSpPr>
        <p:spPr>
          <a:xfrm>
            <a:off x="1964850" y="1532075"/>
            <a:ext cx="1926900" cy="58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Fira Sans Extra Condensed SemiBold"/>
                <a:ea typeface="Fira Sans Extra Condensed SemiBold"/>
                <a:cs typeface="Fira Sans Extra Condensed SemiBold"/>
                <a:sym typeface="Fira Sans Extra Condensed SemiBold"/>
              </a:rPr>
              <a:t>Data Collection</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940" name="Google Shape;940;p32"/>
          <p:cNvSpPr txBox="1"/>
          <p:nvPr/>
        </p:nvSpPr>
        <p:spPr>
          <a:xfrm>
            <a:off x="4077111" y="1515475"/>
            <a:ext cx="2266477" cy="621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200">
                <a:solidFill>
                  <a:schemeClr val="lt1"/>
                </a:solidFill>
                <a:latin typeface="Roboto"/>
                <a:ea typeface="Roboto"/>
                <a:cs typeface="Roboto"/>
                <a:sym typeface="Roboto"/>
              </a:rPr>
              <a:t>Sampled a dataset from Kaggle for an Online Grocery Store</a:t>
            </a:r>
            <a:endParaRPr sz="1200">
              <a:solidFill>
                <a:schemeClr val="lt1"/>
              </a:solidFill>
              <a:latin typeface="Roboto"/>
              <a:ea typeface="Roboto"/>
              <a:cs typeface="Roboto"/>
              <a:sym typeface="Roboto"/>
            </a:endParaRPr>
          </a:p>
        </p:txBody>
      </p:sp>
      <p:sp>
        <p:nvSpPr>
          <p:cNvPr id="941" name="Google Shape;941;p32"/>
          <p:cNvSpPr txBox="1"/>
          <p:nvPr/>
        </p:nvSpPr>
        <p:spPr>
          <a:xfrm>
            <a:off x="7184197" y="1579525"/>
            <a:ext cx="657300" cy="49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900" b="1">
              <a:solidFill>
                <a:schemeClr val="accent2"/>
              </a:solidFill>
              <a:latin typeface="Fira Sans Extra Condensed"/>
              <a:ea typeface="Fira Sans Extra Condensed"/>
              <a:cs typeface="Fira Sans Extra Condensed"/>
              <a:sym typeface="Fira Sans Extra Condensed"/>
            </a:endParaRPr>
          </a:p>
        </p:txBody>
      </p:sp>
      <p:sp>
        <p:nvSpPr>
          <p:cNvPr id="942" name="Google Shape;942;p32"/>
          <p:cNvSpPr/>
          <p:nvPr/>
        </p:nvSpPr>
        <p:spPr>
          <a:xfrm>
            <a:off x="6466052" y="2326708"/>
            <a:ext cx="657680" cy="657286"/>
          </a:xfrm>
          <a:custGeom>
            <a:avLst/>
            <a:gdLst/>
            <a:ahLst/>
            <a:cxnLst/>
            <a:rect l="l" t="t" r="r" b="b"/>
            <a:pathLst>
              <a:path w="20039" h="20027" extrusionOk="0">
                <a:moveTo>
                  <a:pt x="10013" y="0"/>
                </a:moveTo>
                <a:cubicBezTo>
                  <a:pt x="4489" y="0"/>
                  <a:pt x="0" y="4477"/>
                  <a:pt x="0" y="10013"/>
                </a:cubicBezTo>
                <a:cubicBezTo>
                  <a:pt x="0" y="15550"/>
                  <a:pt x="4489" y="20026"/>
                  <a:pt x="10013" y="20026"/>
                </a:cubicBezTo>
                <a:cubicBezTo>
                  <a:pt x="15550" y="20026"/>
                  <a:pt x="20038" y="15550"/>
                  <a:pt x="20038" y="10013"/>
                </a:cubicBezTo>
                <a:cubicBezTo>
                  <a:pt x="20038" y="4477"/>
                  <a:pt x="15550" y="0"/>
                  <a:pt x="100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2"/>
          <p:cNvSpPr txBox="1"/>
          <p:nvPr/>
        </p:nvSpPr>
        <p:spPr>
          <a:xfrm>
            <a:off x="1964850" y="2345324"/>
            <a:ext cx="1926900" cy="62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Fira Sans Extra Condensed SemiBold"/>
                <a:ea typeface="Fira Sans Extra Condensed SemiBold"/>
                <a:cs typeface="Fira Sans Extra Condensed SemiBold"/>
                <a:sym typeface="Fira Sans Extra Condensed SemiBold"/>
              </a:rPr>
              <a:t>Data Storage</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944" name="Google Shape;944;p32"/>
          <p:cNvSpPr txBox="1"/>
          <p:nvPr/>
        </p:nvSpPr>
        <p:spPr>
          <a:xfrm>
            <a:off x="4077111" y="2345342"/>
            <a:ext cx="2266477" cy="621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200">
                <a:solidFill>
                  <a:schemeClr val="lt1"/>
                </a:solidFill>
                <a:latin typeface="Roboto"/>
                <a:ea typeface="Roboto"/>
                <a:cs typeface="Roboto"/>
                <a:sym typeface="Roboto"/>
              </a:rPr>
              <a:t>Initially we use Oracle to create and store a relational set of 4 CSVs</a:t>
            </a:r>
            <a:endParaRPr sz="1200">
              <a:solidFill>
                <a:schemeClr val="lt1"/>
              </a:solidFill>
              <a:latin typeface="Roboto"/>
              <a:ea typeface="Roboto"/>
              <a:cs typeface="Roboto"/>
              <a:sym typeface="Roboto"/>
            </a:endParaRPr>
          </a:p>
        </p:txBody>
      </p:sp>
      <p:sp>
        <p:nvSpPr>
          <p:cNvPr id="946" name="Google Shape;946;p32"/>
          <p:cNvSpPr/>
          <p:nvPr/>
        </p:nvSpPr>
        <p:spPr>
          <a:xfrm>
            <a:off x="7498865" y="3156715"/>
            <a:ext cx="657286" cy="657286"/>
          </a:xfrm>
          <a:custGeom>
            <a:avLst/>
            <a:gdLst/>
            <a:ahLst/>
            <a:cxnLst/>
            <a:rect l="l" t="t" r="r" b="b"/>
            <a:pathLst>
              <a:path w="20027" h="20027" extrusionOk="0">
                <a:moveTo>
                  <a:pt x="10014" y="0"/>
                </a:moveTo>
                <a:cubicBezTo>
                  <a:pt x="4477" y="0"/>
                  <a:pt x="0" y="4477"/>
                  <a:pt x="0" y="10013"/>
                </a:cubicBezTo>
                <a:cubicBezTo>
                  <a:pt x="0" y="15538"/>
                  <a:pt x="4477" y="20026"/>
                  <a:pt x="10014" y="20026"/>
                </a:cubicBezTo>
                <a:cubicBezTo>
                  <a:pt x="15550" y="20026"/>
                  <a:pt x="20027" y="15538"/>
                  <a:pt x="20027" y="10013"/>
                </a:cubicBezTo>
                <a:cubicBezTo>
                  <a:pt x="20027" y="4477"/>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2"/>
          <p:cNvSpPr txBox="1"/>
          <p:nvPr/>
        </p:nvSpPr>
        <p:spPr>
          <a:xfrm>
            <a:off x="1964850" y="3191773"/>
            <a:ext cx="1926900" cy="58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Fira Sans Extra Condensed SemiBold"/>
                <a:ea typeface="Fira Sans Extra Condensed SemiBold"/>
                <a:cs typeface="Fira Sans Extra Condensed SemiBold"/>
                <a:sym typeface="Fira Sans Extra Condensed SemiBold"/>
              </a:rPr>
              <a:t>Data Manipulation</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948" name="Google Shape;948;p32"/>
          <p:cNvSpPr txBox="1"/>
          <p:nvPr/>
        </p:nvSpPr>
        <p:spPr>
          <a:xfrm>
            <a:off x="4077111" y="3175208"/>
            <a:ext cx="2266477" cy="621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200">
                <a:solidFill>
                  <a:schemeClr val="lt1"/>
                </a:solidFill>
                <a:latin typeface="Roboto"/>
                <a:ea typeface="Roboto"/>
                <a:cs typeface="Roboto"/>
                <a:sym typeface="Roboto"/>
              </a:rPr>
              <a:t>Create different cross-sections of the data to serve Sales team’s  use-cases</a:t>
            </a:r>
            <a:endParaRPr sz="1200">
              <a:solidFill>
                <a:schemeClr val="lt1"/>
              </a:solidFill>
              <a:latin typeface="Roboto"/>
              <a:ea typeface="Roboto"/>
              <a:cs typeface="Roboto"/>
              <a:sym typeface="Roboto"/>
            </a:endParaRPr>
          </a:p>
        </p:txBody>
      </p:sp>
      <p:sp>
        <p:nvSpPr>
          <p:cNvPr id="949" name="Google Shape;949;p32"/>
          <p:cNvSpPr txBox="1"/>
          <p:nvPr/>
        </p:nvSpPr>
        <p:spPr>
          <a:xfrm>
            <a:off x="7531845" y="3239205"/>
            <a:ext cx="591300" cy="49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900" b="1">
              <a:solidFill>
                <a:schemeClr val="accent4"/>
              </a:solidFill>
              <a:latin typeface="Fira Sans Extra Condensed"/>
              <a:ea typeface="Fira Sans Extra Condensed"/>
              <a:cs typeface="Fira Sans Extra Condensed"/>
              <a:sym typeface="Fira Sans Extra Condensed"/>
            </a:endParaRPr>
          </a:p>
        </p:txBody>
      </p:sp>
      <p:sp>
        <p:nvSpPr>
          <p:cNvPr id="950" name="Google Shape;950;p32"/>
          <p:cNvSpPr/>
          <p:nvPr/>
        </p:nvSpPr>
        <p:spPr>
          <a:xfrm>
            <a:off x="6791571" y="3986296"/>
            <a:ext cx="657286" cy="657713"/>
          </a:xfrm>
          <a:custGeom>
            <a:avLst/>
            <a:gdLst/>
            <a:ahLst/>
            <a:cxnLst/>
            <a:rect l="l" t="t" r="r" b="b"/>
            <a:pathLst>
              <a:path w="20027" h="20040" extrusionOk="0">
                <a:moveTo>
                  <a:pt x="10013" y="1"/>
                </a:moveTo>
                <a:cubicBezTo>
                  <a:pt x="4477" y="1"/>
                  <a:pt x="0" y="4490"/>
                  <a:pt x="0" y="10014"/>
                </a:cubicBezTo>
                <a:cubicBezTo>
                  <a:pt x="0" y="15550"/>
                  <a:pt x="4477" y="20039"/>
                  <a:pt x="10013" y="20039"/>
                </a:cubicBezTo>
                <a:cubicBezTo>
                  <a:pt x="15550" y="20039"/>
                  <a:pt x="20026" y="15550"/>
                  <a:pt x="20026" y="10014"/>
                </a:cubicBezTo>
                <a:cubicBezTo>
                  <a:pt x="20026" y="4490"/>
                  <a:pt x="15550" y="1"/>
                  <a:pt x="10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2"/>
          <p:cNvSpPr txBox="1"/>
          <p:nvPr/>
        </p:nvSpPr>
        <p:spPr>
          <a:xfrm>
            <a:off x="1964850" y="4005075"/>
            <a:ext cx="1926900" cy="62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Fira Sans Extra Condensed SemiBold"/>
                <a:ea typeface="Fira Sans Extra Condensed SemiBold"/>
                <a:cs typeface="Fira Sans Extra Condensed SemiBold"/>
                <a:sym typeface="Fira Sans Extra Condensed SemiBold"/>
              </a:rPr>
              <a:t>Data Analysis</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952" name="Google Shape;952;p32"/>
          <p:cNvSpPr txBox="1"/>
          <p:nvPr/>
        </p:nvSpPr>
        <p:spPr>
          <a:xfrm>
            <a:off x="4077111" y="4005075"/>
            <a:ext cx="2266477" cy="621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200">
                <a:solidFill>
                  <a:schemeClr val="lt1"/>
                </a:solidFill>
                <a:latin typeface="Roboto"/>
                <a:ea typeface="Roboto"/>
                <a:cs typeface="Roboto"/>
                <a:sym typeface="Roboto"/>
              </a:rPr>
              <a:t>MongoDB’s powerful visualizations allow us to showcase our findings</a:t>
            </a:r>
            <a:endParaRPr sz="1200">
              <a:solidFill>
                <a:schemeClr val="lt1"/>
              </a:solidFill>
              <a:latin typeface="Roboto"/>
              <a:ea typeface="Roboto"/>
              <a:cs typeface="Roboto"/>
              <a:sym typeface="Roboto"/>
            </a:endParaRPr>
          </a:p>
        </p:txBody>
      </p:sp>
      <p:sp>
        <p:nvSpPr>
          <p:cNvPr id="953" name="Google Shape;953;p32"/>
          <p:cNvSpPr txBox="1"/>
          <p:nvPr/>
        </p:nvSpPr>
        <p:spPr>
          <a:xfrm>
            <a:off x="13286860" y="1405126"/>
            <a:ext cx="45719" cy="4571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900" b="1">
              <a:solidFill>
                <a:schemeClr val="accent3"/>
              </a:solidFill>
              <a:latin typeface="Fira Sans Extra Condensed"/>
              <a:ea typeface="Fira Sans Extra Condensed"/>
              <a:cs typeface="Fira Sans Extra Condensed"/>
              <a:sym typeface="Fira Sans Extra Condensed"/>
            </a:endParaRPr>
          </a:p>
        </p:txBody>
      </p:sp>
      <p:sp>
        <p:nvSpPr>
          <p:cNvPr id="954" name="Google Shape;954;p32"/>
          <p:cNvSpPr/>
          <p:nvPr/>
        </p:nvSpPr>
        <p:spPr>
          <a:xfrm>
            <a:off x="999701" y="1496701"/>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2"/>
          <p:cNvSpPr/>
          <p:nvPr/>
        </p:nvSpPr>
        <p:spPr>
          <a:xfrm>
            <a:off x="999701" y="2326276"/>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2"/>
          <p:cNvSpPr/>
          <p:nvPr/>
        </p:nvSpPr>
        <p:spPr>
          <a:xfrm>
            <a:off x="999701" y="3156201"/>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 name="Google Shape;957;p32"/>
          <p:cNvGrpSpPr/>
          <p:nvPr/>
        </p:nvGrpSpPr>
        <p:grpSpPr>
          <a:xfrm>
            <a:off x="1145489" y="1668418"/>
            <a:ext cx="365770" cy="365770"/>
            <a:chOff x="-3137650" y="2408950"/>
            <a:chExt cx="291450" cy="292125"/>
          </a:xfrm>
        </p:grpSpPr>
        <p:sp>
          <p:nvSpPr>
            <p:cNvPr id="958" name="Google Shape;958;p32"/>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2"/>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2"/>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2"/>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2"/>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32"/>
          <p:cNvGrpSpPr/>
          <p:nvPr/>
        </p:nvGrpSpPr>
        <p:grpSpPr>
          <a:xfrm>
            <a:off x="1145487" y="2472043"/>
            <a:ext cx="365774" cy="365774"/>
            <a:chOff x="1487200" y="4993750"/>
            <a:chExt cx="483125" cy="483125"/>
          </a:xfrm>
        </p:grpSpPr>
        <p:sp>
          <p:nvSpPr>
            <p:cNvPr id="964" name="Google Shape;964;p32"/>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 name="Google Shape;965;p32"/>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6" name="Google Shape;966;p32"/>
          <p:cNvGrpSpPr/>
          <p:nvPr/>
        </p:nvGrpSpPr>
        <p:grpSpPr>
          <a:xfrm>
            <a:off x="1145493" y="3306371"/>
            <a:ext cx="365763" cy="357988"/>
            <a:chOff x="-6713450" y="2397900"/>
            <a:chExt cx="295375" cy="291450"/>
          </a:xfrm>
        </p:grpSpPr>
        <p:sp>
          <p:nvSpPr>
            <p:cNvPr id="967" name="Google Shape;967;p32"/>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2"/>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32"/>
          <p:cNvGrpSpPr/>
          <p:nvPr/>
        </p:nvGrpSpPr>
        <p:grpSpPr>
          <a:xfrm>
            <a:off x="1145489" y="4134517"/>
            <a:ext cx="365770" cy="365749"/>
            <a:chOff x="-2060175" y="2768875"/>
            <a:chExt cx="291450" cy="292225"/>
          </a:xfrm>
        </p:grpSpPr>
        <p:sp>
          <p:nvSpPr>
            <p:cNvPr id="970" name="Google Shape;970;p32"/>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2"/>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My Experience from 3 years of Kaggle | by Vishnu U ...">
            <a:extLst>
              <a:ext uri="{FF2B5EF4-FFF2-40B4-BE49-F238E27FC236}">
                <a16:creationId xmlns:a16="http://schemas.microsoft.com/office/drawing/2014/main" id="{ACF0A62C-4EB8-B703-FCFD-E830BB7D9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0063" y="1650884"/>
            <a:ext cx="499556" cy="33303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A5D2E01B-4B9C-7C41-2B2F-F77ADE96085D}"/>
              </a:ext>
            </a:extLst>
          </p:cNvPr>
          <p:cNvGrpSpPr/>
          <p:nvPr/>
        </p:nvGrpSpPr>
        <p:grpSpPr>
          <a:xfrm>
            <a:off x="6466225" y="2409375"/>
            <a:ext cx="657300" cy="493200"/>
            <a:chOff x="6466225" y="2409375"/>
            <a:chExt cx="657300" cy="493200"/>
          </a:xfrm>
        </p:grpSpPr>
        <p:sp>
          <p:nvSpPr>
            <p:cNvPr id="945" name="Google Shape;945;p32"/>
            <p:cNvSpPr txBox="1"/>
            <p:nvPr/>
          </p:nvSpPr>
          <p:spPr>
            <a:xfrm>
              <a:off x="6466225" y="2409375"/>
              <a:ext cx="657300" cy="49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900" b="1">
                <a:solidFill>
                  <a:schemeClr val="accent1"/>
                </a:solidFill>
                <a:latin typeface="Fira Sans Extra Condensed"/>
                <a:ea typeface="Fira Sans Extra Condensed"/>
                <a:cs typeface="Fira Sans Extra Condensed"/>
                <a:sym typeface="Fira Sans Extra Condensed"/>
              </a:endParaRPr>
            </a:p>
          </p:txBody>
        </p:sp>
        <p:pic>
          <p:nvPicPr>
            <p:cNvPr id="1028" name="Picture 4" descr="Oracle SQL Practice Course (Coursera) | MOOC List">
              <a:extLst>
                <a:ext uri="{FF2B5EF4-FFF2-40B4-BE49-F238E27FC236}">
                  <a16:creationId xmlns:a16="http://schemas.microsoft.com/office/drawing/2014/main" id="{06E787E3-409D-EE2D-9D20-916DE3B7D2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3802" y="2439000"/>
              <a:ext cx="453188" cy="45318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What is MongoDB? NoSQL database explained in an easy way.">
            <a:extLst>
              <a:ext uri="{FF2B5EF4-FFF2-40B4-BE49-F238E27FC236}">
                <a16:creationId xmlns:a16="http://schemas.microsoft.com/office/drawing/2014/main" id="{9DEFDF5E-C2A4-F383-E26E-267C6B1761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2550" y="3277192"/>
            <a:ext cx="331837" cy="44631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1F72E050-6153-A87A-63E7-CE04F158F90E}"/>
              </a:ext>
            </a:extLst>
          </p:cNvPr>
          <p:cNvGrpSpPr/>
          <p:nvPr/>
        </p:nvGrpSpPr>
        <p:grpSpPr>
          <a:xfrm>
            <a:off x="6745787" y="3237367"/>
            <a:ext cx="657300" cy="493200"/>
            <a:chOff x="6466225" y="2409375"/>
            <a:chExt cx="657300" cy="493200"/>
          </a:xfrm>
        </p:grpSpPr>
        <p:sp>
          <p:nvSpPr>
            <p:cNvPr id="4" name="Google Shape;945;p32">
              <a:extLst>
                <a:ext uri="{FF2B5EF4-FFF2-40B4-BE49-F238E27FC236}">
                  <a16:creationId xmlns:a16="http://schemas.microsoft.com/office/drawing/2014/main" id="{6823DD22-9B6A-52F9-718A-F7CE89DDB907}"/>
                </a:ext>
              </a:extLst>
            </p:cNvPr>
            <p:cNvSpPr txBox="1"/>
            <p:nvPr/>
          </p:nvSpPr>
          <p:spPr>
            <a:xfrm>
              <a:off x="6466225" y="2409375"/>
              <a:ext cx="657300" cy="49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900" b="1">
                <a:solidFill>
                  <a:schemeClr val="accent1"/>
                </a:solidFill>
                <a:latin typeface="Fira Sans Extra Condensed"/>
                <a:ea typeface="Fira Sans Extra Condensed"/>
                <a:cs typeface="Fira Sans Extra Condensed"/>
                <a:sym typeface="Fira Sans Extra Condensed"/>
              </a:endParaRPr>
            </a:p>
          </p:txBody>
        </p:sp>
        <p:pic>
          <p:nvPicPr>
            <p:cNvPr id="5" name="Picture 4" descr="Oracle SQL Practice Course (Coursera) | MOOC List">
              <a:extLst>
                <a:ext uri="{FF2B5EF4-FFF2-40B4-BE49-F238E27FC236}">
                  <a16:creationId xmlns:a16="http://schemas.microsoft.com/office/drawing/2014/main" id="{B0E0EC8B-5A24-C383-C548-C89B41101C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3802" y="2439000"/>
              <a:ext cx="453188" cy="453188"/>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What is MongoDB? NoSQL database explained in an easy way.">
            <a:extLst>
              <a:ext uri="{FF2B5EF4-FFF2-40B4-BE49-F238E27FC236}">
                <a16:creationId xmlns:a16="http://schemas.microsoft.com/office/drawing/2014/main" id="{CDEE2BCE-B8B8-10CA-CD8A-B32267E718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295" y="4111678"/>
            <a:ext cx="331837" cy="446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086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p:nvPr/>
        </p:nvSpPr>
        <p:spPr>
          <a:xfrm rot="10800000">
            <a:off x="457200" y="2545816"/>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4073650" y="1690874"/>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N">
                <a:solidFill>
                  <a:schemeClr val="dk1"/>
                </a:solidFill>
              </a:rPr>
              <a:t>Business Questions </a:t>
            </a:r>
            <a:endParaRPr lang="en-IN"/>
          </a:p>
        </p:txBody>
      </p:sp>
      <p:sp>
        <p:nvSpPr>
          <p:cNvPr id="163" name="Google Shape;163;p17"/>
          <p:cNvSpPr/>
          <p:nvPr/>
        </p:nvSpPr>
        <p:spPr>
          <a:xfrm>
            <a:off x="4073650" y="3400757"/>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7"/>
          <p:cNvSpPr/>
          <p:nvPr/>
        </p:nvSpPr>
        <p:spPr>
          <a:xfrm>
            <a:off x="3510437" y="1483746"/>
            <a:ext cx="1158785" cy="114932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a:off x="4474780" y="2327348"/>
            <a:ext cx="1158785" cy="114932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3510437" y="3170951"/>
            <a:ext cx="1158785" cy="114932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7"/>
          <p:cNvSpPr txBox="1"/>
          <p:nvPr/>
        </p:nvSpPr>
        <p:spPr>
          <a:xfrm>
            <a:off x="5485800" y="1756774"/>
            <a:ext cx="2972400" cy="252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1600" b="1">
                <a:solidFill>
                  <a:schemeClr val="accent2"/>
                </a:solidFill>
                <a:latin typeface="Fira Sans Extra Condensed"/>
                <a:ea typeface="Fira Sans Extra Condensed"/>
                <a:cs typeface="Fira Sans Extra Condensed"/>
                <a:sym typeface="Fira Sans Extra Condensed"/>
              </a:rPr>
              <a:t>Customer Shopping Behaviour</a:t>
            </a:r>
          </a:p>
        </p:txBody>
      </p:sp>
      <p:sp>
        <p:nvSpPr>
          <p:cNvPr id="169" name="Google Shape;169;p17"/>
          <p:cNvSpPr txBox="1"/>
          <p:nvPr/>
        </p:nvSpPr>
        <p:spPr>
          <a:xfrm>
            <a:off x="5633565" y="2008062"/>
            <a:ext cx="2824635"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000000"/>
                </a:solidFill>
                <a:latin typeface="Roboto"/>
                <a:ea typeface="Roboto"/>
                <a:cs typeface="Roboto"/>
                <a:sym typeface="Roboto"/>
              </a:rPr>
              <a:t>In order to predict when they reorder and how they can be segmented</a:t>
            </a:r>
            <a:endParaRPr sz="1200">
              <a:solidFill>
                <a:srgbClr val="000000"/>
              </a:solidFill>
              <a:latin typeface="Roboto"/>
              <a:ea typeface="Roboto"/>
              <a:cs typeface="Roboto"/>
              <a:sym typeface="Roboto"/>
            </a:endParaRPr>
          </a:p>
        </p:txBody>
      </p:sp>
      <p:sp>
        <p:nvSpPr>
          <p:cNvPr id="170" name="Google Shape;170;p17"/>
          <p:cNvSpPr txBox="1"/>
          <p:nvPr/>
        </p:nvSpPr>
        <p:spPr>
          <a:xfrm>
            <a:off x="685800" y="2611724"/>
            <a:ext cx="2972400" cy="25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600" b="1">
                <a:solidFill>
                  <a:schemeClr val="accent6"/>
                </a:solidFill>
                <a:latin typeface="Fira Sans Extra Condensed"/>
                <a:ea typeface="Fira Sans Extra Condensed"/>
                <a:cs typeface="Fira Sans Extra Condensed"/>
                <a:sym typeface="Fira Sans Extra Condensed"/>
              </a:rPr>
              <a:t>Analysing Order Frequency</a:t>
            </a:r>
          </a:p>
        </p:txBody>
      </p:sp>
      <p:sp>
        <p:nvSpPr>
          <p:cNvPr id="171" name="Google Shape;171;p17"/>
          <p:cNvSpPr txBox="1"/>
          <p:nvPr/>
        </p:nvSpPr>
        <p:spPr>
          <a:xfrm>
            <a:off x="685800" y="2863015"/>
            <a:ext cx="3408586"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solidFill>
                  <a:srgbClr val="000000"/>
                </a:solidFill>
                <a:latin typeface="Roboto"/>
                <a:ea typeface="Roboto"/>
                <a:cs typeface="Roboto"/>
                <a:sym typeface="Roboto"/>
              </a:rPr>
              <a:t>Understand peak purchasing times and days of the week for targeted promotional activities</a:t>
            </a:r>
          </a:p>
        </p:txBody>
      </p:sp>
      <p:sp>
        <p:nvSpPr>
          <p:cNvPr id="172" name="Google Shape;172;p17"/>
          <p:cNvSpPr txBox="1"/>
          <p:nvPr/>
        </p:nvSpPr>
        <p:spPr>
          <a:xfrm>
            <a:off x="5396348" y="3469835"/>
            <a:ext cx="3399782" cy="21284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a:solidFill>
                  <a:schemeClr val="accent5"/>
                </a:solidFill>
                <a:latin typeface="Fira Sans Extra Condensed"/>
                <a:ea typeface="Fira Sans Extra Condensed"/>
                <a:cs typeface="Fira Sans Extra Condensed"/>
                <a:sym typeface="Fira Sans Extra Condensed"/>
              </a:rPr>
              <a:t>Best Selling Products/Department/Aisle</a:t>
            </a:r>
          </a:p>
        </p:txBody>
      </p:sp>
      <p:sp>
        <p:nvSpPr>
          <p:cNvPr id="173" name="Google Shape;173;p17"/>
          <p:cNvSpPr txBox="1"/>
          <p:nvPr/>
        </p:nvSpPr>
        <p:spPr>
          <a:xfrm>
            <a:off x="5940600" y="3684141"/>
            <a:ext cx="2517600" cy="43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solidFill>
                  <a:srgbClr val="000000"/>
                </a:solidFill>
                <a:latin typeface="Roboto"/>
                <a:ea typeface="Roboto"/>
                <a:cs typeface="Roboto"/>
                <a:sym typeface="Roboto"/>
              </a:rPr>
              <a:t>Which are the fastest moving products?</a:t>
            </a:r>
          </a:p>
        </p:txBody>
      </p:sp>
      <p:sp>
        <p:nvSpPr>
          <p:cNvPr id="174" name="Google Shape;174;p17"/>
          <p:cNvSpPr txBox="1"/>
          <p:nvPr/>
        </p:nvSpPr>
        <p:spPr>
          <a:xfrm>
            <a:off x="685800" y="4288249"/>
            <a:ext cx="2972400" cy="25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 sz="1600" b="1">
              <a:solidFill>
                <a:schemeClr val="accent5"/>
              </a:solidFill>
              <a:latin typeface="Fira Sans Extra Condensed"/>
              <a:ea typeface="Fira Sans Extra Condensed"/>
              <a:cs typeface="Fira Sans Extra Condensed"/>
            </a:endParaRPr>
          </a:p>
        </p:txBody>
      </p:sp>
      <p:grpSp>
        <p:nvGrpSpPr>
          <p:cNvPr id="176" name="Google Shape;176;p17"/>
          <p:cNvGrpSpPr/>
          <p:nvPr/>
        </p:nvGrpSpPr>
        <p:grpSpPr>
          <a:xfrm>
            <a:off x="4944475" y="2809401"/>
            <a:ext cx="219343" cy="227301"/>
            <a:chOff x="3357325" y="2093500"/>
            <a:chExt cx="311525" cy="322825"/>
          </a:xfrm>
        </p:grpSpPr>
        <p:sp>
          <p:nvSpPr>
            <p:cNvPr id="177" name="Google Shape;177;p17"/>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8" name="Google Shape;178;p17"/>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9" name="Google Shape;179;p17"/>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80" name="Google Shape;180;p17"/>
          <p:cNvGrpSpPr/>
          <p:nvPr/>
        </p:nvGrpSpPr>
        <p:grpSpPr>
          <a:xfrm>
            <a:off x="3920200" y="1888795"/>
            <a:ext cx="339253" cy="339254"/>
            <a:chOff x="1492675" y="2620775"/>
            <a:chExt cx="481825" cy="481825"/>
          </a:xfrm>
        </p:grpSpPr>
        <p:sp>
          <p:nvSpPr>
            <p:cNvPr id="181" name="Google Shape;181;p17"/>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2" name="Google Shape;182;p17"/>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8" name="Google Shape;198;p17"/>
          <p:cNvGrpSpPr/>
          <p:nvPr/>
        </p:nvGrpSpPr>
        <p:grpSpPr>
          <a:xfrm>
            <a:off x="3905937" y="3562417"/>
            <a:ext cx="368185" cy="366363"/>
            <a:chOff x="-63679950" y="3360375"/>
            <a:chExt cx="318225" cy="316650"/>
          </a:xfrm>
        </p:grpSpPr>
        <p:sp>
          <p:nvSpPr>
            <p:cNvPr id="199" name="Google Shape;199;p17"/>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7"/>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7"/>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7"/>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104" name="Google Shape;104;p1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Overview</a:t>
            </a:r>
            <a:endParaRPr>
              <a:solidFill>
                <a:schemeClr val="dk1"/>
              </a:solidFill>
            </a:endParaRPr>
          </a:p>
        </p:txBody>
      </p:sp>
      <p:grpSp>
        <p:nvGrpSpPr>
          <p:cNvPr id="4" name="Group 3">
            <a:extLst>
              <a:ext uri="{FF2B5EF4-FFF2-40B4-BE49-F238E27FC236}">
                <a16:creationId xmlns:a16="http://schemas.microsoft.com/office/drawing/2014/main" id="{4E09ADE3-D7A3-6C96-5B04-DA27C5F0E8C7}"/>
              </a:ext>
            </a:extLst>
          </p:cNvPr>
          <p:cNvGrpSpPr/>
          <p:nvPr/>
        </p:nvGrpSpPr>
        <p:grpSpPr>
          <a:xfrm>
            <a:off x="647465" y="1372084"/>
            <a:ext cx="8039335" cy="3013375"/>
            <a:chOff x="490175" y="1448000"/>
            <a:chExt cx="8039335" cy="3013375"/>
          </a:xfrm>
        </p:grpSpPr>
        <p:sp>
          <p:nvSpPr>
            <p:cNvPr id="5" name="Google Shape;214;p44">
              <a:extLst>
                <a:ext uri="{FF2B5EF4-FFF2-40B4-BE49-F238E27FC236}">
                  <a16:creationId xmlns:a16="http://schemas.microsoft.com/office/drawing/2014/main" id="{93B5132B-A6FA-8AF0-3B49-E3CBBDE60EA3}"/>
                </a:ext>
              </a:extLst>
            </p:cNvPr>
            <p:cNvSpPr/>
            <p:nvPr/>
          </p:nvSpPr>
          <p:spPr>
            <a:xfrm>
              <a:off x="490175" y="1458375"/>
              <a:ext cx="8001000" cy="3003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 name="Google Shape;215;p44">
              <a:extLst>
                <a:ext uri="{FF2B5EF4-FFF2-40B4-BE49-F238E27FC236}">
                  <a16:creationId xmlns:a16="http://schemas.microsoft.com/office/drawing/2014/main" id="{916B86EB-A712-3E58-CAC3-2B323F6F45FA}"/>
                </a:ext>
              </a:extLst>
            </p:cNvPr>
            <p:cNvCxnSpPr>
              <a:stCxn id="5" idx="0"/>
              <a:endCxn id="5" idx="2"/>
            </p:cNvCxnSpPr>
            <p:nvPr/>
          </p:nvCxnSpPr>
          <p:spPr>
            <a:xfrm>
              <a:off x="4490675" y="1458375"/>
              <a:ext cx="0" cy="3003000"/>
            </a:xfrm>
            <a:prstGeom prst="straightConnector1">
              <a:avLst/>
            </a:prstGeom>
            <a:noFill/>
            <a:ln w="9525" cap="flat" cmpd="sng">
              <a:solidFill>
                <a:schemeClr val="dk2"/>
              </a:solidFill>
              <a:prstDash val="solid"/>
              <a:round/>
              <a:headEnd type="none" w="sm" len="sm"/>
              <a:tailEnd type="none" w="sm" len="sm"/>
            </a:ln>
          </p:spPr>
        </p:cxnSp>
        <p:cxnSp>
          <p:nvCxnSpPr>
            <p:cNvPr id="7" name="Google Shape;216;p44">
              <a:extLst>
                <a:ext uri="{FF2B5EF4-FFF2-40B4-BE49-F238E27FC236}">
                  <a16:creationId xmlns:a16="http://schemas.microsoft.com/office/drawing/2014/main" id="{060D128F-BE97-369F-BFD4-9BE603E82EDC}"/>
                </a:ext>
              </a:extLst>
            </p:cNvPr>
            <p:cNvCxnSpPr/>
            <p:nvPr/>
          </p:nvCxnSpPr>
          <p:spPr>
            <a:xfrm>
              <a:off x="2495625" y="1448000"/>
              <a:ext cx="0" cy="3003000"/>
            </a:xfrm>
            <a:prstGeom prst="straightConnector1">
              <a:avLst/>
            </a:prstGeom>
            <a:noFill/>
            <a:ln w="9525" cap="flat" cmpd="sng">
              <a:solidFill>
                <a:schemeClr val="dk2"/>
              </a:solidFill>
              <a:prstDash val="solid"/>
              <a:round/>
              <a:headEnd type="none" w="sm" len="sm"/>
              <a:tailEnd type="none" w="sm" len="sm"/>
            </a:ln>
          </p:spPr>
        </p:cxnSp>
        <p:cxnSp>
          <p:nvCxnSpPr>
            <p:cNvPr id="8" name="Google Shape;217;p44">
              <a:extLst>
                <a:ext uri="{FF2B5EF4-FFF2-40B4-BE49-F238E27FC236}">
                  <a16:creationId xmlns:a16="http://schemas.microsoft.com/office/drawing/2014/main" id="{19275C3A-674A-C4D1-B581-A5214492F3DF}"/>
                </a:ext>
              </a:extLst>
            </p:cNvPr>
            <p:cNvCxnSpPr/>
            <p:nvPr/>
          </p:nvCxnSpPr>
          <p:spPr>
            <a:xfrm>
              <a:off x="6336800" y="1458375"/>
              <a:ext cx="0" cy="3003000"/>
            </a:xfrm>
            <a:prstGeom prst="straightConnector1">
              <a:avLst/>
            </a:prstGeom>
            <a:noFill/>
            <a:ln w="9525" cap="flat" cmpd="sng">
              <a:solidFill>
                <a:schemeClr val="dk2"/>
              </a:solidFill>
              <a:prstDash val="solid"/>
              <a:round/>
              <a:headEnd type="none" w="sm" len="sm"/>
              <a:tailEnd type="none" w="sm" len="sm"/>
            </a:ln>
          </p:spPr>
        </p:cxnSp>
        <p:cxnSp>
          <p:nvCxnSpPr>
            <p:cNvPr id="9" name="Google Shape;218;p44">
              <a:extLst>
                <a:ext uri="{FF2B5EF4-FFF2-40B4-BE49-F238E27FC236}">
                  <a16:creationId xmlns:a16="http://schemas.microsoft.com/office/drawing/2014/main" id="{978B3007-1BFE-64EB-DD26-15D1EDBE2D66}"/>
                </a:ext>
              </a:extLst>
            </p:cNvPr>
            <p:cNvCxnSpPr>
              <a:stCxn id="5" idx="1"/>
              <a:endCxn id="5" idx="3"/>
            </p:cNvCxnSpPr>
            <p:nvPr/>
          </p:nvCxnSpPr>
          <p:spPr>
            <a:xfrm>
              <a:off x="490175" y="2959875"/>
              <a:ext cx="8001000" cy="0"/>
            </a:xfrm>
            <a:prstGeom prst="straightConnector1">
              <a:avLst/>
            </a:prstGeom>
            <a:noFill/>
            <a:ln w="9525" cap="flat" cmpd="sng">
              <a:solidFill>
                <a:schemeClr val="dk2"/>
              </a:solidFill>
              <a:prstDash val="solid"/>
              <a:round/>
              <a:headEnd type="none" w="sm" len="sm"/>
              <a:tailEnd type="none" w="sm" len="sm"/>
            </a:ln>
          </p:spPr>
        </p:cxnSp>
        <p:pic>
          <p:nvPicPr>
            <p:cNvPr id="10" name="Google Shape;219;p44" descr="ShopRite of Spotswood and Fairway Market to Introduce New Smart Carts  Powered by Instacart">
              <a:extLst>
                <a:ext uri="{FF2B5EF4-FFF2-40B4-BE49-F238E27FC236}">
                  <a16:creationId xmlns:a16="http://schemas.microsoft.com/office/drawing/2014/main" id="{7BDAF1CC-F58F-A9D8-8AA9-B88022533D71}"/>
                </a:ext>
              </a:extLst>
            </p:cNvPr>
            <p:cNvPicPr preferRelativeResize="0"/>
            <p:nvPr/>
          </p:nvPicPr>
          <p:blipFill rotWithShape="1">
            <a:blip r:embed="rId3">
              <a:alphaModFix/>
            </a:blip>
            <a:srcRect l="13124" t="7141" r="37589" b="536"/>
            <a:stretch/>
          </p:blipFill>
          <p:spPr>
            <a:xfrm>
              <a:off x="6344963" y="1474811"/>
              <a:ext cx="2146211" cy="1491124"/>
            </a:xfrm>
            <a:prstGeom prst="round1Rect">
              <a:avLst>
                <a:gd name="adj" fmla="val 34188"/>
              </a:avLst>
            </a:prstGeom>
            <a:noFill/>
            <a:ln>
              <a:noFill/>
            </a:ln>
          </p:spPr>
        </p:pic>
        <p:pic>
          <p:nvPicPr>
            <p:cNvPr id="11" name="Google Shape;220;p44" descr="Instacart is 'winding down' in-store shopping for pickup orders at some  grocery chains">
              <a:extLst>
                <a:ext uri="{FF2B5EF4-FFF2-40B4-BE49-F238E27FC236}">
                  <a16:creationId xmlns:a16="http://schemas.microsoft.com/office/drawing/2014/main" id="{B8A7A5CF-6EB3-ACCE-F333-95DE8A461377}"/>
                </a:ext>
              </a:extLst>
            </p:cNvPr>
            <p:cNvPicPr preferRelativeResize="0"/>
            <p:nvPr/>
          </p:nvPicPr>
          <p:blipFill rotWithShape="1">
            <a:blip r:embed="rId4">
              <a:alphaModFix/>
            </a:blip>
            <a:srcRect/>
            <a:stretch/>
          </p:blipFill>
          <p:spPr>
            <a:xfrm>
              <a:off x="2495624" y="1469677"/>
              <a:ext cx="2005450" cy="1485063"/>
            </a:xfrm>
            <a:prstGeom prst="rect">
              <a:avLst/>
            </a:prstGeom>
            <a:noFill/>
            <a:ln>
              <a:noFill/>
            </a:ln>
          </p:spPr>
        </p:pic>
        <p:pic>
          <p:nvPicPr>
            <p:cNvPr id="12" name="Google Shape;221;p44" descr="Instacart Shopper Earn Money as an In-store or Full-service Shopper">
              <a:extLst>
                <a:ext uri="{FF2B5EF4-FFF2-40B4-BE49-F238E27FC236}">
                  <a16:creationId xmlns:a16="http://schemas.microsoft.com/office/drawing/2014/main" id="{303C1197-AD89-BD11-F506-538067740C9C}"/>
                </a:ext>
              </a:extLst>
            </p:cNvPr>
            <p:cNvPicPr preferRelativeResize="0"/>
            <p:nvPr/>
          </p:nvPicPr>
          <p:blipFill rotWithShape="1">
            <a:blip r:embed="rId5">
              <a:alphaModFix/>
            </a:blip>
            <a:srcRect l="11450" t="3173" r="25239" b="31746"/>
            <a:stretch/>
          </p:blipFill>
          <p:spPr>
            <a:xfrm>
              <a:off x="4480277" y="2974208"/>
              <a:ext cx="1864686" cy="1465596"/>
            </a:xfrm>
            <a:prstGeom prst="rect">
              <a:avLst/>
            </a:prstGeom>
            <a:noFill/>
            <a:ln>
              <a:noFill/>
            </a:ln>
          </p:spPr>
        </p:pic>
        <p:pic>
          <p:nvPicPr>
            <p:cNvPr id="13" name="Google Shape;222;p44" descr="Grocery Stores Near Me | Same-Day Delivery or Pickup | Instacart">
              <a:extLst>
                <a:ext uri="{FF2B5EF4-FFF2-40B4-BE49-F238E27FC236}">
                  <a16:creationId xmlns:a16="http://schemas.microsoft.com/office/drawing/2014/main" id="{C0B85016-7E08-FF9F-8006-C445A9AB3557}"/>
                </a:ext>
              </a:extLst>
            </p:cNvPr>
            <p:cNvPicPr preferRelativeResize="0"/>
            <p:nvPr/>
          </p:nvPicPr>
          <p:blipFill rotWithShape="1">
            <a:blip r:embed="rId6">
              <a:alphaModFix/>
            </a:blip>
            <a:srcRect l="22990" t="-2222"/>
            <a:stretch/>
          </p:blipFill>
          <p:spPr>
            <a:xfrm>
              <a:off x="500574" y="2943550"/>
              <a:ext cx="2003100" cy="1517700"/>
            </a:xfrm>
            <a:prstGeom prst="roundRect">
              <a:avLst>
                <a:gd name="adj" fmla="val 16667"/>
              </a:avLst>
            </a:prstGeom>
            <a:noFill/>
            <a:ln>
              <a:noFill/>
            </a:ln>
          </p:spPr>
        </p:pic>
        <p:sp>
          <p:nvSpPr>
            <p:cNvPr id="14" name="Google Shape;223;p44">
              <a:extLst>
                <a:ext uri="{FF2B5EF4-FFF2-40B4-BE49-F238E27FC236}">
                  <a16:creationId xmlns:a16="http://schemas.microsoft.com/office/drawing/2014/main" id="{0FCF9AF7-3431-D994-F75A-E3B971F500EC}"/>
                </a:ext>
              </a:extLst>
            </p:cNvPr>
            <p:cNvSpPr/>
            <p:nvPr/>
          </p:nvSpPr>
          <p:spPr>
            <a:xfrm>
              <a:off x="500574" y="1698170"/>
              <a:ext cx="2003210" cy="1053193"/>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400" b="1">
                  <a:solidFill>
                    <a:srgbClr val="003D29"/>
                  </a:solidFill>
                </a:rPr>
                <a:t>10k</a:t>
              </a:r>
              <a:r>
                <a:rPr lang="en" sz="2400" b="1" i="0" u="none" strike="noStrike" cap="none">
                  <a:solidFill>
                    <a:srgbClr val="003D29"/>
                  </a:solidFill>
                  <a:latin typeface="Arial"/>
                  <a:ea typeface="Arial"/>
                  <a:cs typeface="Arial"/>
                  <a:sym typeface="Arial"/>
                </a:rPr>
                <a:t> + Total Orders</a:t>
              </a:r>
              <a:endParaRPr>
                <a:solidFill>
                  <a:srgbClr val="003D29"/>
                </a:solidFill>
              </a:endParaRPr>
            </a:p>
          </p:txBody>
        </p:sp>
        <p:sp>
          <p:nvSpPr>
            <p:cNvPr id="15" name="Google Shape;224;p44">
              <a:extLst>
                <a:ext uri="{FF2B5EF4-FFF2-40B4-BE49-F238E27FC236}">
                  <a16:creationId xmlns:a16="http://schemas.microsoft.com/office/drawing/2014/main" id="{82F2FA50-D59A-C07F-48E8-6A3A63634D8E}"/>
                </a:ext>
              </a:extLst>
            </p:cNvPr>
            <p:cNvSpPr/>
            <p:nvPr/>
          </p:nvSpPr>
          <p:spPr>
            <a:xfrm>
              <a:off x="2489938" y="3205839"/>
              <a:ext cx="2003210" cy="1053193"/>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400" b="1">
                  <a:solidFill>
                    <a:srgbClr val="003D29"/>
                  </a:solidFill>
                </a:rPr>
                <a:t>49</a:t>
              </a:r>
              <a:r>
                <a:rPr lang="en" sz="2400" b="1" i="0" u="none" strike="noStrike" cap="none">
                  <a:solidFill>
                    <a:srgbClr val="003D29"/>
                  </a:solidFill>
                  <a:latin typeface="Arial"/>
                  <a:ea typeface="Arial"/>
                  <a:cs typeface="Arial"/>
                  <a:sym typeface="Arial"/>
                </a:rPr>
                <a:t>k+ Products</a:t>
              </a:r>
              <a:endParaRPr>
                <a:solidFill>
                  <a:srgbClr val="003D29"/>
                </a:solidFill>
              </a:endParaRPr>
            </a:p>
          </p:txBody>
        </p:sp>
        <p:sp>
          <p:nvSpPr>
            <p:cNvPr id="16" name="Google Shape;225;p44">
              <a:extLst>
                <a:ext uri="{FF2B5EF4-FFF2-40B4-BE49-F238E27FC236}">
                  <a16:creationId xmlns:a16="http://schemas.microsoft.com/office/drawing/2014/main" id="{B4258CA9-BC50-FFC7-3525-7E55F0B41A66}"/>
                </a:ext>
              </a:extLst>
            </p:cNvPr>
            <p:cNvSpPr/>
            <p:nvPr/>
          </p:nvSpPr>
          <p:spPr>
            <a:xfrm>
              <a:off x="4411015" y="1682529"/>
              <a:ext cx="2003210" cy="1053193"/>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400" b="1" i="0" u="none" strike="noStrike" cap="none">
                  <a:solidFill>
                    <a:srgbClr val="003D29"/>
                  </a:solidFill>
                  <a:latin typeface="Arial"/>
                  <a:ea typeface="Arial"/>
                  <a:cs typeface="Arial"/>
                  <a:sym typeface="Arial"/>
                </a:rPr>
                <a:t>134 Aisles</a:t>
              </a:r>
              <a:endParaRPr>
                <a:solidFill>
                  <a:srgbClr val="003D29"/>
                </a:solidFill>
              </a:endParaRPr>
            </a:p>
          </p:txBody>
        </p:sp>
        <p:sp>
          <p:nvSpPr>
            <p:cNvPr id="17" name="Google Shape;226;p44">
              <a:extLst>
                <a:ext uri="{FF2B5EF4-FFF2-40B4-BE49-F238E27FC236}">
                  <a16:creationId xmlns:a16="http://schemas.microsoft.com/office/drawing/2014/main" id="{8F2E587D-53EC-5164-FFF5-3C437581296A}"/>
                </a:ext>
              </a:extLst>
            </p:cNvPr>
            <p:cNvSpPr/>
            <p:nvPr/>
          </p:nvSpPr>
          <p:spPr>
            <a:xfrm>
              <a:off x="6306629" y="3163015"/>
              <a:ext cx="2222881" cy="1053193"/>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400" b="1" i="0" u="none" strike="noStrike" cap="none">
                  <a:solidFill>
                    <a:srgbClr val="003D29"/>
                  </a:solidFill>
                  <a:latin typeface="Arial"/>
                  <a:ea typeface="Arial"/>
                  <a:cs typeface="Arial"/>
                  <a:sym typeface="Arial"/>
                </a:rPr>
                <a:t>21 Departments</a:t>
              </a:r>
              <a:endParaRPr>
                <a:solidFill>
                  <a:srgbClr val="003D29"/>
                </a:solidFill>
              </a:endParaRPr>
            </a:p>
          </p:txBody>
        </p:sp>
      </p:grpSp>
    </p:spTree>
    <p:extLst>
      <p:ext uri="{BB962C8B-B14F-4D97-AF65-F5344CB8AC3E}">
        <p14:creationId xmlns:p14="http://schemas.microsoft.com/office/powerpoint/2010/main" val="1211921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cxnSp>
        <p:nvCxnSpPr>
          <p:cNvPr id="207" name="Google Shape;207;p18"/>
          <p:cNvCxnSpPr>
            <a:endCxn id="208" idx="6"/>
          </p:cNvCxnSpPr>
          <p:nvPr/>
        </p:nvCxnSpPr>
        <p:spPr>
          <a:xfrm flipH="1">
            <a:off x="2852380" y="4032417"/>
            <a:ext cx="1262400" cy="377400"/>
          </a:xfrm>
          <a:prstGeom prst="bentConnector3">
            <a:avLst>
              <a:gd name="adj1" fmla="val 50000"/>
            </a:avLst>
          </a:prstGeom>
          <a:noFill/>
          <a:ln w="9525" cap="flat" cmpd="sng">
            <a:solidFill>
              <a:schemeClr val="accent4"/>
            </a:solidFill>
            <a:prstDash val="solid"/>
            <a:round/>
            <a:headEnd type="none" w="med" len="med"/>
            <a:tailEnd type="none" w="med" len="med"/>
          </a:ln>
        </p:spPr>
      </p:cxnSp>
      <p:cxnSp>
        <p:nvCxnSpPr>
          <p:cNvPr id="209" name="Google Shape;209;p18"/>
          <p:cNvCxnSpPr>
            <a:endCxn id="210" idx="2"/>
          </p:cNvCxnSpPr>
          <p:nvPr/>
        </p:nvCxnSpPr>
        <p:spPr>
          <a:xfrm>
            <a:off x="5143430" y="4032530"/>
            <a:ext cx="1183800" cy="375300"/>
          </a:xfrm>
          <a:prstGeom prst="bentConnector3">
            <a:avLst>
              <a:gd name="adj1" fmla="val 50000"/>
            </a:avLst>
          </a:prstGeom>
          <a:noFill/>
          <a:ln w="9525" cap="flat" cmpd="sng">
            <a:solidFill>
              <a:schemeClr val="accent5"/>
            </a:solidFill>
            <a:prstDash val="solid"/>
            <a:round/>
            <a:headEnd type="none" w="med" len="med"/>
            <a:tailEnd type="none" w="med" len="med"/>
          </a:ln>
        </p:spPr>
      </p:cxnSp>
      <p:cxnSp>
        <p:nvCxnSpPr>
          <p:cNvPr id="211" name="Google Shape;211;p18"/>
          <p:cNvCxnSpPr>
            <a:endCxn id="212" idx="6"/>
          </p:cNvCxnSpPr>
          <p:nvPr/>
        </p:nvCxnSpPr>
        <p:spPr>
          <a:xfrm rot="10800000">
            <a:off x="2852380" y="2965205"/>
            <a:ext cx="521700" cy="0"/>
          </a:xfrm>
          <a:prstGeom prst="straightConnector1">
            <a:avLst/>
          </a:prstGeom>
          <a:noFill/>
          <a:ln w="9525" cap="flat" cmpd="sng">
            <a:solidFill>
              <a:schemeClr val="accent3"/>
            </a:solidFill>
            <a:prstDash val="solid"/>
            <a:round/>
            <a:headEnd type="none" w="med" len="med"/>
            <a:tailEnd type="none" w="med" len="med"/>
          </a:ln>
        </p:spPr>
      </p:cxnSp>
      <p:cxnSp>
        <p:nvCxnSpPr>
          <p:cNvPr id="213" name="Google Shape;213;p18"/>
          <p:cNvCxnSpPr>
            <a:stCxn id="214" idx="2"/>
          </p:cNvCxnSpPr>
          <p:nvPr/>
        </p:nvCxnSpPr>
        <p:spPr>
          <a:xfrm rot="10800000">
            <a:off x="5788205" y="2959442"/>
            <a:ext cx="524100" cy="0"/>
          </a:xfrm>
          <a:prstGeom prst="straightConnector1">
            <a:avLst/>
          </a:prstGeom>
          <a:noFill/>
          <a:ln w="9525" cap="flat" cmpd="sng">
            <a:solidFill>
              <a:schemeClr val="accent6"/>
            </a:solidFill>
            <a:prstDash val="solid"/>
            <a:round/>
            <a:headEnd type="none" w="med" len="med"/>
            <a:tailEnd type="none" w="med" len="med"/>
          </a:ln>
        </p:spPr>
      </p:cxnSp>
      <p:cxnSp>
        <p:nvCxnSpPr>
          <p:cNvPr id="215" name="Google Shape;215;p18"/>
          <p:cNvCxnSpPr>
            <a:endCxn id="216" idx="6"/>
          </p:cNvCxnSpPr>
          <p:nvPr/>
        </p:nvCxnSpPr>
        <p:spPr>
          <a:xfrm rot="10800000">
            <a:off x="2852380" y="1399480"/>
            <a:ext cx="1207500" cy="493200"/>
          </a:xfrm>
          <a:prstGeom prst="bentConnector3">
            <a:avLst>
              <a:gd name="adj1" fmla="val 50000"/>
            </a:avLst>
          </a:prstGeom>
          <a:noFill/>
          <a:ln w="9525" cap="flat" cmpd="sng">
            <a:solidFill>
              <a:schemeClr val="accent1"/>
            </a:solidFill>
            <a:prstDash val="solid"/>
            <a:round/>
            <a:headEnd type="none" w="med" len="med"/>
            <a:tailEnd type="none" w="med" len="med"/>
          </a:ln>
        </p:spPr>
      </p:cxnSp>
      <p:cxnSp>
        <p:nvCxnSpPr>
          <p:cNvPr id="217" name="Google Shape;217;p18"/>
          <p:cNvCxnSpPr>
            <a:endCxn id="218" idx="2"/>
          </p:cNvCxnSpPr>
          <p:nvPr/>
        </p:nvCxnSpPr>
        <p:spPr>
          <a:xfrm rot="10800000" flipH="1">
            <a:off x="5157230" y="1394805"/>
            <a:ext cx="1170000" cy="498000"/>
          </a:xfrm>
          <a:prstGeom prst="bentConnector3">
            <a:avLst>
              <a:gd name="adj1" fmla="val 50000"/>
            </a:avLst>
          </a:prstGeom>
          <a:noFill/>
          <a:ln w="9525" cap="flat" cmpd="sng">
            <a:solidFill>
              <a:schemeClr val="accent2"/>
            </a:solidFill>
            <a:prstDash val="solid"/>
            <a:round/>
            <a:headEnd type="none" w="med" len="med"/>
            <a:tailEnd type="none" w="med" len="med"/>
          </a:ln>
        </p:spPr>
      </p:cxnSp>
      <p:sp>
        <p:nvSpPr>
          <p:cNvPr id="219" name="Google Shape;219;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N">
                <a:solidFill>
                  <a:schemeClr val="dk1"/>
                </a:solidFill>
              </a:rPr>
              <a:t>Agenda</a:t>
            </a:r>
            <a:endParaRPr/>
          </a:p>
        </p:txBody>
      </p:sp>
      <p:grpSp>
        <p:nvGrpSpPr>
          <p:cNvPr id="220" name="Google Shape;220;p18"/>
          <p:cNvGrpSpPr/>
          <p:nvPr/>
        </p:nvGrpSpPr>
        <p:grpSpPr>
          <a:xfrm>
            <a:off x="3315658" y="1700767"/>
            <a:ext cx="2512460" cy="2509885"/>
            <a:chOff x="1187925" y="238125"/>
            <a:chExt cx="5244125" cy="5238750"/>
          </a:xfrm>
        </p:grpSpPr>
        <p:sp>
          <p:nvSpPr>
            <p:cNvPr id="221" name="Google Shape;221;p18"/>
            <p:cNvSpPr/>
            <p:nvPr/>
          </p:nvSpPr>
          <p:spPr>
            <a:xfrm>
              <a:off x="3915075" y="1660975"/>
              <a:ext cx="167100" cy="221000"/>
            </a:xfrm>
            <a:custGeom>
              <a:avLst/>
              <a:gdLst/>
              <a:ahLst/>
              <a:cxnLst/>
              <a:rect l="l" t="t" r="r" b="b"/>
              <a:pathLst>
                <a:path w="6684" h="8840" extrusionOk="0">
                  <a:moveTo>
                    <a:pt x="2587" y="1"/>
                  </a:moveTo>
                  <a:lnTo>
                    <a:pt x="2587" y="1"/>
                  </a:lnTo>
                  <a:lnTo>
                    <a:pt x="2803" y="432"/>
                  </a:lnTo>
                  <a:lnTo>
                    <a:pt x="3019" y="863"/>
                  </a:lnTo>
                  <a:lnTo>
                    <a:pt x="3234" y="1294"/>
                  </a:lnTo>
                  <a:lnTo>
                    <a:pt x="3450" y="1510"/>
                  </a:lnTo>
                  <a:lnTo>
                    <a:pt x="3881" y="1510"/>
                  </a:lnTo>
                  <a:lnTo>
                    <a:pt x="3881" y="1510"/>
                  </a:lnTo>
                  <a:lnTo>
                    <a:pt x="3665" y="2157"/>
                  </a:lnTo>
                  <a:lnTo>
                    <a:pt x="3234" y="2588"/>
                  </a:lnTo>
                  <a:lnTo>
                    <a:pt x="3234" y="2588"/>
                  </a:lnTo>
                  <a:lnTo>
                    <a:pt x="4743" y="4744"/>
                  </a:lnTo>
                  <a:lnTo>
                    <a:pt x="5606" y="5606"/>
                  </a:lnTo>
                  <a:lnTo>
                    <a:pt x="6684" y="6253"/>
                  </a:lnTo>
                  <a:lnTo>
                    <a:pt x="6684" y="6253"/>
                  </a:lnTo>
                  <a:lnTo>
                    <a:pt x="6684" y="7331"/>
                  </a:lnTo>
                  <a:lnTo>
                    <a:pt x="6252" y="7978"/>
                  </a:lnTo>
                  <a:lnTo>
                    <a:pt x="5390" y="8193"/>
                  </a:lnTo>
                  <a:lnTo>
                    <a:pt x="4528" y="8409"/>
                  </a:lnTo>
                  <a:lnTo>
                    <a:pt x="2587" y="8624"/>
                  </a:lnTo>
                  <a:lnTo>
                    <a:pt x="1725" y="8624"/>
                  </a:lnTo>
                  <a:lnTo>
                    <a:pt x="863" y="8840"/>
                  </a:lnTo>
                  <a:lnTo>
                    <a:pt x="863" y="8840"/>
                  </a:lnTo>
                  <a:lnTo>
                    <a:pt x="1078" y="8409"/>
                  </a:lnTo>
                  <a:lnTo>
                    <a:pt x="1078" y="7978"/>
                  </a:lnTo>
                  <a:lnTo>
                    <a:pt x="1078" y="7115"/>
                  </a:lnTo>
                  <a:lnTo>
                    <a:pt x="1078" y="6684"/>
                  </a:lnTo>
                  <a:lnTo>
                    <a:pt x="1294" y="6253"/>
                  </a:lnTo>
                  <a:lnTo>
                    <a:pt x="1725" y="6037"/>
                  </a:lnTo>
                  <a:lnTo>
                    <a:pt x="2372" y="5606"/>
                  </a:lnTo>
                  <a:lnTo>
                    <a:pt x="2372" y="5606"/>
                  </a:lnTo>
                  <a:lnTo>
                    <a:pt x="2372" y="5175"/>
                  </a:lnTo>
                  <a:lnTo>
                    <a:pt x="2156" y="4744"/>
                  </a:lnTo>
                  <a:lnTo>
                    <a:pt x="1510" y="4097"/>
                  </a:lnTo>
                  <a:lnTo>
                    <a:pt x="647" y="3666"/>
                  </a:lnTo>
                  <a:lnTo>
                    <a:pt x="216" y="3450"/>
                  </a:lnTo>
                  <a:lnTo>
                    <a:pt x="0" y="3019"/>
                  </a:lnTo>
                  <a:lnTo>
                    <a:pt x="0" y="3019"/>
                  </a:lnTo>
                  <a:lnTo>
                    <a:pt x="0" y="2372"/>
                  </a:lnTo>
                  <a:lnTo>
                    <a:pt x="0" y="1726"/>
                  </a:lnTo>
                  <a:lnTo>
                    <a:pt x="216" y="1294"/>
                  </a:lnTo>
                  <a:lnTo>
                    <a:pt x="647" y="863"/>
                  </a:lnTo>
                  <a:lnTo>
                    <a:pt x="1510" y="432"/>
                  </a:lnTo>
                  <a:lnTo>
                    <a:pt x="2587" y="1"/>
                  </a:lnTo>
                  <a:lnTo>
                    <a:pt x="2587" y="1"/>
                  </a:lnTo>
                  <a:close/>
                </a:path>
              </a:pathLst>
            </a:custGeom>
            <a:solidFill>
              <a:srgbClr val="025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a:off x="3812675" y="1752600"/>
              <a:ext cx="113200" cy="97050"/>
            </a:xfrm>
            <a:custGeom>
              <a:avLst/>
              <a:gdLst/>
              <a:ahLst/>
              <a:cxnLst/>
              <a:rect l="l" t="t" r="r" b="b"/>
              <a:pathLst>
                <a:path w="4528" h="3882" extrusionOk="0">
                  <a:moveTo>
                    <a:pt x="4528" y="648"/>
                  </a:moveTo>
                  <a:lnTo>
                    <a:pt x="4528" y="648"/>
                  </a:lnTo>
                  <a:lnTo>
                    <a:pt x="4096" y="1510"/>
                  </a:lnTo>
                  <a:lnTo>
                    <a:pt x="3881" y="2157"/>
                  </a:lnTo>
                  <a:lnTo>
                    <a:pt x="3881" y="3019"/>
                  </a:lnTo>
                  <a:lnTo>
                    <a:pt x="3881" y="3019"/>
                  </a:lnTo>
                  <a:lnTo>
                    <a:pt x="1941" y="3666"/>
                  </a:lnTo>
                  <a:lnTo>
                    <a:pt x="1078" y="3881"/>
                  </a:lnTo>
                  <a:lnTo>
                    <a:pt x="431" y="3881"/>
                  </a:lnTo>
                  <a:lnTo>
                    <a:pt x="0" y="3666"/>
                  </a:lnTo>
                  <a:lnTo>
                    <a:pt x="0" y="3666"/>
                  </a:lnTo>
                  <a:lnTo>
                    <a:pt x="431" y="2588"/>
                  </a:lnTo>
                  <a:lnTo>
                    <a:pt x="647" y="1941"/>
                  </a:lnTo>
                  <a:lnTo>
                    <a:pt x="431" y="1294"/>
                  </a:lnTo>
                  <a:lnTo>
                    <a:pt x="431" y="1294"/>
                  </a:lnTo>
                  <a:lnTo>
                    <a:pt x="2372" y="216"/>
                  </a:lnTo>
                  <a:lnTo>
                    <a:pt x="3019" y="1"/>
                  </a:lnTo>
                  <a:lnTo>
                    <a:pt x="3450" y="1"/>
                  </a:lnTo>
                  <a:lnTo>
                    <a:pt x="4096" y="216"/>
                  </a:lnTo>
                  <a:lnTo>
                    <a:pt x="4528" y="648"/>
                  </a:lnTo>
                  <a:lnTo>
                    <a:pt x="4528" y="648"/>
                  </a:lnTo>
                  <a:close/>
                </a:path>
              </a:pathLst>
            </a:custGeom>
            <a:solidFill>
              <a:srgbClr val="025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5138525" y="3574325"/>
              <a:ext cx="194050" cy="361125"/>
            </a:xfrm>
            <a:custGeom>
              <a:avLst/>
              <a:gdLst/>
              <a:ahLst/>
              <a:cxnLst/>
              <a:rect l="l" t="t" r="r" b="b"/>
              <a:pathLst>
                <a:path w="7762" h="14445" extrusionOk="0">
                  <a:moveTo>
                    <a:pt x="6899" y="0"/>
                  </a:moveTo>
                  <a:lnTo>
                    <a:pt x="6899" y="0"/>
                  </a:lnTo>
                  <a:lnTo>
                    <a:pt x="7330" y="862"/>
                  </a:lnTo>
                  <a:lnTo>
                    <a:pt x="7546" y="1725"/>
                  </a:lnTo>
                  <a:lnTo>
                    <a:pt x="7762" y="2587"/>
                  </a:lnTo>
                  <a:lnTo>
                    <a:pt x="7762" y="3449"/>
                  </a:lnTo>
                  <a:lnTo>
                    <a:pt x="7330" y="5174"/>
                  </a:lnTo>
                  <a:lnTo>
                    <a:pt x="6684" y="6899"/>
                  </a:lnTo>
                  <a:lnTo>
                    <a:pt x="5174" y="10564"/>
                  </a:lnTo>
                  <a:lnTo>
                    <a:pt x="4312" y="12288"/>
                  </a:lnTo>
                  <a:lnTo>
                    <a:pt x="3881" y="13798"/>
                  </a:lnTo>
                  <a:lnTo>
                    <a:pt x="3881" y="13798"/>
                  </a:lnTo>
                  <a:lnTo>
                    <a:pt x="2372" y="14229"/>
                  </a:lnTo>
                  <a:lnTo>
                    <a:pt x="1725" y="14444"/>
                  </a:lnTo>
                  <a:lnTo>
                    <a:pt x="863" y="14013"/>
                  </a:lnTo>
                  <a:lnTo>
                    <a:pt x="863" y="14013"/>
                  </a:lnTo>
                  <a:lnTo>
                    <a:pt x="216" y="13366"/>
                  </a:lnTo>
                  <a:lnTo>
                    <a:pt x="0" y="12504"/>
                  </a:lnTo>
                  <a:lnTo>
                    <a:pt x="0" y="11642"/>
                  </a:lnTo>
                  <a:lnTo>
                    <a:pt x="216" y="10995"/>
                  </a:lnTo>
                  <a:lnTo>
                    <a:pt x="863" y="9486"/>
                  </a:lnTo>
                  <a:lnTo>
                    <a:pt x="1294" y="8192"/>
                  </a:lnTo>
                  <a:lnTo>
                    <a:pt x="1294" y="8192"/>
                  </a:lnTo>
                  <a:lnTo>
                    <a:pt x="1294" y="7114"/>
                  </a:lnTo>
                  <a:lnTo>
                    <a:pt x="1078" y="6252"/>
                  </a:lnTo>
                  <a:lnTo>
                    <a:pt x="1078" y="5390"/>
                  </a:lnTo>
                  <a:lnTo>
                    <a:pt x="1078" y="4958"/>
                  </a:lnTo>
                  <a:lnTo>
                    <a:pt x="1294" y="4527"/>
                  </a:lnTo>
                  <a:lnTo>
                    <a:pt x="1294" y="4527"/>
                  </a:lnTo>
                  <a:lnTo>
                    <a:pt x="1941" y="4096"/>
                  </a:lnTo>
                  <a:lnTo>
                    <a:pt x="2587" y="3881"/>
                  </a:lnTo>
                  <a:lnTo>
                    <a:pt x="3450" y="3665"/>
                  </a:lnTo>
                  <a:lnTo>
                    <a:pt x="4097" y="3234"/>
                  </a:lnTo>
                  <a:lnTo>
                    <a:pt x="4097" y="3234"/>
                  </a:lnTo>
                  <a:lnTo>
                    <a:pt x="4959" y="2587"/>
                  </a:lnTo>
                  <a:lnTo>
                    <a:pt x="5606" y="1725"/>
                  </a:lnTo>
                  <a:lnTo>
                    <a:pt x="6252" y="862"/>
                  </a:lnTo>
                  <a:lnTo>
                    <a:pt x="6899" y="0"/>
                  </a:lnTo>
                  <a:close/>
                </a:path>
              </a:pathLst>
            </a:custGeom>
            <a:solidFill>
              <a:srgbClr val="025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p:nvPr/>
          </p:nvSpPr>
          <p:spPr>
            <a:xfrm>
              <a:off x="5138525" y="3574325"/>
              <a:ext cx="194050" cy="361125"/>
            </a:xfrm>
            <a:custGeom>
              <a:avLst/>
              <a:gdLst/>
              <a:ahLst/>
              <a:cxnLst/>
              <a:rect l="l" t="t" r="r" b="b"/>
              <a:pathLst>
                <a:path w="7762" h="14445" fill="none" extrusionOk="0">
                  <a:moveTo>
                    <a:pt x="6899" y="0"/>
                  </a:moveTo>
                  <a:lnTo>
                    <a:pt x="6899" y="0"/>
                  </a:lnTo>
                  <a:lnTo>
                    <a:pt x="7330" y="862"/>
                  </a:lnTo>
                  <a:lnTo>
                    <a:pt x="7546" y="1725"/>
                  </a:lnTo>
                  <a:lnTo>
                    <a:pt x="7762" y="2587"/>
                  </a:lnTo>
                  <a:lnTo>
                    <a:pt x="7762" y="3449"/>
                  </a:lnTo>
                  <a:lnTo>
                    <a:pt x="7330" y="5174"/>
                  </a:lnTo>
                  <a:lnTo>
                    <a:pt x="6684" y="6899"/>
                  </a:lnTo>
                  <a:lnTo>
                    <a:pt x="5174" y="10564"/>
                  </a:lnTo>
                  <a:lnTo>
                    <a:pt x="4312" y="12288"/>
                  </a:lnTo>
                  <a:lnTo>
                    <a:pt x="3881" y="13798"/>
                  </a:lnTo>
                  <a:lnTo>
                    <a:pt x="3881" y="13798"/>
                  </a:lnTo>
                  <a:lnTo>
                    <a:pt x="2372" y="14229"/>
                  </a:lnTo>
                  <a:lnTo>
                    <a:pt x="1725" y="14444"/>
                  </a:lnTo>
                  <a:lnTo>
                    <a:pt x="863" y="14013"/>
                  </a:lnTo>
                  <a:lnTo>
                    <a:pt x="863" y="14013"/>
                  </a:lnTo>
                  <a:lnTo>
                    <a:pt x="216" y="13366"/>
                  </a:lnTo>
                  <a:lnTo>
                    <a:pt x="0" y="12504"/>
                  </a:lnTo>
                  <a:lnTo>
                    <a:pt x="0" y="11642"/>
                  </a:lnTo>
                  <a:lnTo>
                    <a:pt x="216" y="10995"/>
                  </a:lnTo>
                  <a:lnTo>
                    <a:pt x="863" y="9486"/>
                  </a:lnTo>
                  <a:lnTo>
                    <a:pt x="1294" y="8192"/>
                  </a:lnTo>
                  <a:lnTo>
                    <a:pt x="1294" y="8192"/>
                  </a:lnTo>
                  <a:lnTo>
                    <a:pt x="1294" y="7114"/>
                  </a:lnTo>
                  <a:lnTo>
                    <a:pt x="1078" y="6252"/>
                  </a:lnTo>
                  <a:lnTo>
                    <a:pt x="1078" y="5390"/>
                  </a:lnTo>
                  <a:lnTo>
                    <a:pt x="1078" y="4958"/>
                  </a:lnTo>
                  <a:lnTo>
                    <a:pt x="1294" y="4527"/>
                  </a:lnTo>
                  <a:lnTo>
                    <a:pt x="1294" y="4527"/>
                  </a:lnTo>
                  <a:lnTo>
                    <a:pt x="1941" y="4096"/>
                  </a:lnTo>
                  <a:lnTo>
                    <a:pt x="2587" y="3881"/>
                  </a:lnTo>
                  <a:lnTo>
                    <a:pt x="3450" y="3665"/>
                  </a:lnTo>
                  <a:lnTo>
                    <a:pt x="4097" y="3234"/>
                  </a:lnTo>
                  <a:lnTo>
                    <a:pt x="4097" y="3234"/>
                  </a:lnTo>
                  <a:lnTo>
                    <a:pt x="4959" y="2587"/>
                  </a:lnTo>
                  <a:lnTo>
                    <a:pt x="5606" y="1725"/>
                  </a:lnTo>
                  <a:lnTo>
                    <a:pt x="6252" y="862"/>
                  </a:lnTo>
                  <a:lnTo>
                    <a:pt x="68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8"/>
            <p:cNvSpPr/>
            <p:nvPr/>
          </p:nvSpPr>
          <p:spPr>
            <a:xfrm>
              <a:off x="1651425" y="696225"/>
              <a:ext cx="4317125" cy="4322550"/>
            </a:xfrm>
            <a:custGeom>
              <a:avLst/>
              <a:gdLst/>
              <a:ahLst/>
              <a:cxnLst/>
              <a:rect l="l" t="t" r="r" b="b"/>
              <a:pathLst>
                <a:path w="172685" h="172902" fill="none" extrusionOk="0">
                  <a:moveTo>
                    <a:pt x="172685" y="86451"/>
                  </a:moveTo>
                  <a:lnTo>
                    <a:pt x="172685" y="86451"/>
                  </a:lnTo>
                  <a:lnTo>
                    <a:pt x="172685" y="90978"/>
                  </a:lnTo>
                  <a:lnTo>
                    <a:pt x="172253" y="95290"/>
                  </a:lnTo>
                  <a:lnTo>
                    <a:pt x="171822" y="99602"/>
                  </a:lnTo>
                  <a:lnTo>
                    <a:pt x="170960" y="103914"/>
                  </a:lnTo>
                  <a:lnTo>
                    <a:pt x="170098" y="108010"/>
                  </a:lnTo>
                  <a:lnTo>
                    <a:pt x="168804" y="112106"/>
                  </a:lnTo>
                  <a:lnTo>
                    <a:pt x="167511" y="116202"/>
                  </a:lnTo>
                  <a:lnTo>
                    <a:pt x="166001" y="120082"/>
                  </a:lnTo>
                  <a:lnTo>
                    <a:pt x="164277" y="123963"/>
                  </a:lnTo>
                  <a:lnTo>
                    <a:pt x="162337" y="127628"/>
                  </a:lnTo>
                  <a:lnTo>
                    <a:pt x="160181" y="131293"/>
                  </a:lnTo>
                  <a:lnTo>
                    <a:pt x="158025" y="134742"/>
                  </a:lnTo>
                  <a:lnTo>
                    <a:pt x="155653" y="138192"/>
                  </a:lnTo>
                  <a:lnTo>
                    <a:pt x="153066" y="141426"/>
                  </a:lnTo>
                  <a:lnTo>
                    <a:pt x="150264" y="144444"/>
                  </a:lnTo>
                  <a:lnTo>
                    <a:pt x="147461" y="147462"/>
                  </a:lnTo>
                  <a:lnTo>
                    <a:pt x="144443" y="150480"/>
                  </a:lnTo>
                  <a:lnTo>
                    <a:pt x="141209" y="153067"/>
                  </a:lnTo>
                  <a:lnTo>
                    <a:pt x="137975" y="155654"/>
                  </a:lnTo>
                  <a:lnTo>
                    <a:pt x="134742" y="158026"/>
                  </a:lnTo>
                  <a:lnTo>
                    <a:pt x="131077" y="160397"/>
                  </a:lnTo>
                  <a:lnTo>
                    <a:pt x="127627" y="162337"/>
                  </a:lnTo>
                  <a:lnTo>
                    <a:pt x="123747" y="164278"/>
                  </a:lnTo>
                  <a:lnTo>
                    <a:pt x="120082" y="166002"/>
                  </a:lnTo>
                  <a:lnTo>
                    <a:pt x="115986" y="167512"/>
                  </a:lnTo>
                  <a:lnTo>
                    <a:pt x="112105" y="169021"/>
                  </a:lnTo>
                  <a:lnTo>
                    <a:pt x="108009" y="170099"/>
                  </a:lnTo>
                  <a:lnTo>
                    <a:pt x="103697" y="170961"/>
                  </a:lnTo>
                  <a:lnTo>
                    <a:pt x="99601" y="171823"/>
                  </a:lnTo>
                  <a:lnTo>
                    <a:pt x="95289" y="172470"/>
                  </a:lnTo>
                  <a:lnTo>
                    <a:pt x="90762" y="172686"/>
                  </a:lnTo>
                  <a:lnTo>
                    <a:pt x="86450" y="172901"/>
                  </a:lnTo>
                  <a:lnTo>
                    <a:pt x="86450" y="172901"/>
                  </a:lnTo>
                  <a:lnTo>
                    <a:pt x="81923" y="172686"/>
                  </a:lnTo>
                  <a:lnTo>
                    <a:pt x="77611" y="172470"/>
                  </a:lnTo>
                  <a:lnTo>
                    <a:pt x="73300" y="171823"/>
                  </a:lnTo>
                  <a:lnTo>
                    <a:pt x="68988" y="170961"/>
                  </a:lnTo>
                  <a:lnTo>
                    <a:pt x="64892" y="170099"/>
                  </a:lnTo>
                  <a:lnTo>
                    <a:pt x="60796" y="169021"/>
                  </a:lnTo>
                  <a:lnTo>
                    <a:pt x="56699" y="167512"/>
                  </a:lnTo>
                  <a:lnTo>
                    <a:pt x="52819" y="166002"/>
                  </a:lnTo>
                  <a:lnTo>
                    <a:pt x="48938" y="164278"/>
                  </a:lnTo>
                  <a:lnTo>
                    <a:pt x="45273" y="162337"/>
                  </a:lnTo>
                  <a:lnTo>
                    <a:pt x="41608" y="160397"/>
                  </a:lnTo>
                  <a:lnTo>
                    <a:pt x="38159" y="158026"/>
                  </a:lnTo>
                  <a:lnTo>
                    <a:pt x="34710" y="155654"/>
                  </a:lnTo>
                  <a:lnTo>
                    <a:pt x="31476" y="153067"/>
                  </a:lnTo>
                  <a:lnTo>
                    <a:pt x="28242" y="150480"/>
                  </a:lnTo>
                  <a:lnTo>
                    <a:pt x="25224" y="147462"/>
                  </a:lnTo>
                  <a:lnTo>
                    <a:pt x="22421" y="144444"/>
                  </a:lnTo>
                  <a:lnTo>
                    <a:pt x="19834" y="141426"/>
                  </a:lnTo>
                  <a:lnTo>
                    <a:pt x="17247" y="138192"/>
                  </a:lnTo>
                  <a:lnTo>
                    <a:pt x="14660" y="134742"/>
                  </a:lnTo>
                  <a:lnTo>
                    <a:pt x="12504" y="131293"/>
                  </a:lnTo>
                  <a:lnTo>
                    <a:pt x="10349" y="127628"/>
                  </a:lnTo>
                  <a:lnTo>
                    <a:pt x="8624" y="123963"/>
                  </a:lnTo>
                  <a:lnTo>
                    <a:pt x="6899" y="120082"/>
                  </a:lnTo>
                  <a:lnTo>
                    <a:pt x="5174" y="116202"/>
                  </a:lnTo>
                  <a:lnTo>
                    <a:pt x="3881" y="112106"/>
                  </a:lnTo>
                  <a:lnTo>
                    <a:pt x="2803" y="108010"/>
                  </a:lnTo>
                  <a:lnTo>
                    <a:pt x="1725" y="103914"/>
                  </a:lnTo>
                  <a:lnTo>
                    <a:pt x="1078" y="99602"/>
                  </a:lnTo>
                  <a:lnTo>
                    <a:pt x="432" y="95290"/>
                  </a:lnTo>
                  <a:lnTo>
                    <a:pt x="216" y="90978"/>
                  </a:lnTo>
                  <a:lnTo>
                    <a:pt x="0" y="86451"/>
                  </a:lnTo>
                  <a:lnTo>
                    <a:pt x="0" y="86451"/>
                  </a:lnTo>
                  <a:lnTo>
                    <a:pt x="216" y="81924"/>
                  </a:lnTo>
                  <a:lnTo>
                    <a:pt x="432" y="77612"/>
                  </a:lnTo>
                  <a:lnTo>
                    <a:pt x="1078" y="73300"/>
                  </a:lnTo>
                  <a:lnTo>
                    <a:pt x="1725" y="68989"/>
                  </a:lnTo>
                  <a:lnTo>
                    <a:pt x="2803" y="64892"/>
                  </a:lnTo>
                  <a:lnTo>
                    <a:pt x="3881" y="60796"/>
                  </a:lnTo>
                  <a:lnTo>
                    <a:pt x="5174" y="56700"/>
                  </a:lnTo>
                  <a:lnTo>
                    <a:pt x="6899" y="52820"/>
                  </a:lnTo>
                  <a:lnTo>
                    <a:pt x="8624" y="48939"/>
                  </a:lnTo>
                  <a:lnTo>
                    <a:pt x="10349" y="45274"/>
                  </a:lnTo>
                  <a:lnTo>
                    <a:pt x="12504" y="41609"/>
                  </a:lnTo>
                  <a:lnTo>
                    <a:pt x="14660" y="38160"/>
                  </a:lnTo>
                  <a:lnTo>
                    <a:pt x="17247" y="34710"/>
                  </a:lnTo>
                  <a:lnTo>
                    <a:pt x="19834" y="31476"/>
                  </a:lnTo>
                  <a:lnTo>
                    <a:pt x="22421" y="28458"/>
                  </a:lnTo>
                  <a:lnTo>
                    <a:pt x="25224" y="25440"/>
                  </a:lnTo>
                  <a:lnTo>
                    <a:pt x="28242" y="22637"/>
                  </a:lnTo>
                  <a:lnTo>
                    <a:pt x="31476" y="19835"/>
                  </a:lnTo>
                  <a:lnTo>
                    <a:pt x="34710" y="17248"/>
                  </a:lnTo>
                  <a:lnTo>
                    <a:pt x="38159" y="14876"/>
                  </a:lnTo>
                  <a:lnTo>
                    <a:pt x="41608" y="12505"/>
                  </a:lnTo>
                  <a:lnTo>
                    <a:pt x="45273" y="10565"/>
                  </a:lnTo>
                  <a:lnTo>
                    <a:pt x="48938" y="8624"/>
                  </a:lnTo>
                  <a:lnTo>
                    <a:pt x="52819" y="6900"/>
                  </a:lnTo>
                  <a:lnTo>
                    <a:pt x="56699" y="5391"/>
                  </a:lnTo>
                  <a:lnTo>
                    <a:pt x="60796" y="3881"/>
                  </a:lnTo>
                  <a:lnTo>
                    <a:pt x="64892" y="2803"/>
                  </a:lnTo>
                  <a:lnTo>
                    <a:pt x="68988" y="1941"/>
                  </a:lnTo>
                  <a:lnTo>
                    <a:pt x="73300" y="1079"/>
                  </a:lnTo>
                  <a:lnTo>
                    <a:pt x="77611" y="648"/>
                  </a:lnTo>
                  <a:lnTo>
                    <a:pt x="81923" y="216"/>
                  </a:lnTo>
                  <a:lnTo>
                    <a:pt x="86450" y="1"/>
                  </a:lnTo>
                  <a:lnTo>
                    <a:pt x="86450" y="1"/>
                  </a:lnTo>
                  <a:lnTo>
                    <a:pt x="90762" y="216"/>
                  </a:lnTo>
                  <a:lnTo>
                    <a:pt x="95289" y="648"/>
                  </a:lnTo>
                  <a:lnTo>
                    <a:pt x="99601" y="1079"/>
                  </a:lnTo>
                  <a:lnTo>
                    <a:pt x="103697" y="1941"/>
                  </a:lnTo>
                  <a:lnTo>
                    <a:pt x="108009" y="2803"/>
                  </a:lnTo>
                  <a:lnTo>
                    <a:pt x="112105" y="3881"/>
                  </a:lnTo>
                  <a:lnTo>
                    <a:pt x="115986" y="5391"/>
                  </a:lnTo>
                  <a:lnTo>
                    <a:pt x="120082" y="6900"/>
                  </a:lnTo>
                  <a:lnTo>
                    <a:pt x="123747" y="8624"/>
                  </a:lnTo>
                  <a:lnTo>
                    <a:pt x="127627" y="10565"/>
                  </a:lnTo>
                  <a:lnTo>
                    <a:pt x="131077" y="12505"/>
                  </a:lnTo>
                  <a:lnTo>
                    <a:pt x="134742" y="14876"/>
                  </a:lnTo>
                  <a:lnTo>
                    <a:pt x="137975" y="17248"/>
                  </a:lnTo>
                  <a:lnTo>
                    <a:pt x="141209" y="19835"/>
                  </a:lnTo>
                  <a:lnTo>
                    <a:pt x="144443" y="22637"/>
                  </a:lnTo>
                  <a:lnTo>
                    <a:pt x="147461" y="25440"/>
                  </a:lnTo>
                  <a:lnTo>
                    <a:pt x="150264" y="28458"/>
                  </a:lnTo>
                  <a:lnTo>
                    <a:pt x="153066" y="31476"/>
                  </a:lnTo>
                  <a:lnTo>
                    <a:pt x="155653" y="34710"/>
                  </a:lnTo>
                  <a:lnTo>
                    <a:pt x="158025" y="38160"/>
                  </a:lnTo>
                  <a:lnTo>
                    <a:pt x="160181" y="41609"/>
                  </a:lnTo>
                  <a:lnTo>
                    <a:pt x="162337" y="45274"/>
                  </a:lnTo>
                  <a:lnTo>
                    <a:pt x="164277" y="48939"/>
                  </a:lnTo>
                  <a:lnTo>
                    <a:pt x="166001" y="52820"/>
                  </a:lnTo>
                  <a:lnTo>
                    <a:pt x="167511" y="56700"/>
                  </a:lnTo>
                  <a:lnTo>
                    <a:pt x="168804" y="60796"/>
                  </a:lnTo>
                  <a:lnTo>
                    <a:pt x="170098" y="64892"/>
                  </a:lnTo>
                  <a:lnTo>
                    <a:pt x="170960" y="68989"/>
                  </a:lnTo>
                  <a:lnTo>
                    <a:pt x="171822" y="73300"/>
                  </a:lnTo>
                  <a:lnTo>
                    <a:pt x="172253" y="77612"/>
                  </a:lnTo>
                  <a:lnTo>
                    <a:pt x="172685" y="81924"/>
                  </a:lnTo>
                  <a:lnTo>
                    <a:pt x="172685" y="864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p:nvPr/>
          </p:nvSpPr>
          <p:spPr>
            <a:xfrm>
              <a:off x="3559350" y="1353775"/>
              <a:ext cx="2409200" cy="2829600"/>
            </a:xfrm>
            <a:custGeom>
              <a:avLst/>
              <a:gdLst/>
              <a:ahLst/>
              <a:cxnLst/>
              <a:rect l="l" t="t" r="r" b="b"/>
              <a:pathLst>
                <a:path w="96368" h="113184" extrusionOk="0">
                  <a:moveTo>
                    <a:pt x="73731" y="2803"/>
                  </a:moveTo>
                  <a:lnTo>
                    <a:pt x="73731" y="2803"/>
                  </a:lnTo>
                  <a:lnTo>
                    <a:pt x="70713" y="2156"/>
                  </a:lnTo>
                  <a:lnTo>
                    <a:pt x="67264" y="1725"/>
                  </a:lnTo>
                  <a:lnTo>
                    <a:pt x="67264" y="1725"/>
                  </a:lnTo>
                  <a:lnTo>
                    <a:pt x="67264" y="2156"/>
                  </a:lnTo>
                  <a:lnTo>
                    <a:pt x="67479" y="2372"/>
                  </a:lnTo>
                  <a:lnTo>
                    <a:pt x="67479" y="2803"/>
                  </a:lnTo>
                  <a:lnTo>
                    <a:pt x="67264" y="2803"/>
                  </a:lnTo>
                  <a:lnTo>
                    <a:pt x="67264" y="2803"/>
                  </a:lnTo>
                  <a:lnTo>
                    <a:pt x="64461" y="2803"/>
                  </a:lnTo>
                  <a:lnTo>
                    <a:pt x="61874" y="3019"/>
                  </a:lnTo>
                  <a:lnTo>
                    <a:pt x="59287" y="3665"/>
                  </a:lnTo>
                  <a:lnTo>
                    <a:pt x="56915" y="4528"/>
                  </a:lnTo>
                  <a:lnTo>
                    <a:pt x="56915" y="4528"/>
                  </a:lnTo>
                  <a:lnTo>
                    <a:pt x="56700" y="4312"/>
                  </a:lnTo>
                  <a:lnTo>
                    <a:pt x="56700" y="4097"/>
                  </a:lnTo>
                  <a:lnTo>
                    <a:pt x="56700" y="3665"/>
                  </a:lnTo>
                  <a:lnTo>
                    <a:pt x="56915" y="3234"/>
                  </a:lnTo>
                  <a:lnTo>
                    <a:pt x="56700" y="3234"/>
                  </a:lnTo>
                  <a:lnTo>
                    <a:pt x="56484" y="3019"/>
                  </a:lnTo>
                  <a:lnTo>
                    <a:pt x="56484" y="3019"/>
                  </a:lnTo>
                  <a:lnTo>
                    <a:pt x="55406" y="3019"/>
                  </a:lnTo>
                  <a:lnTo>
                    <a:pt x="55406" y="3019"/>
                  </a:lnTo>
                  <a:lnTo>
                    <a:pt x="55191" y="3450"/>
                  </a:lnTo>
                  <a:lnTo>
                    <a:pt x="55191" y="3665"/>
                  </a:lnTo>
                  <a:lnTo>
                    <a:pt x="55406" y="4097"/>
                  </a:lnTo>
                  <a:lnTo>
                    <a:pt x="55622" y="4528"/>
                  </a:lnTo>
                  <a:lnTo>
                    <a:pt x="55622" y="4743"/>
                  </a:lnTo>
                  <a:lnTo>
                    <a:pt x="55406" y="4959"/>
                  </a:lnTo>
                  <a:lnTo>
                    <a:pt x="55406" y="4959"/>
                  </a:lnTo>
                  <a:lnTo>
                    <a:pt x="54328" y="4959"/>
                  </a:lnTo>
                  <a:lnTo>
                    <a:pt x="53466" y="5174"/>
                  </a:lnTo>
                  <a:lnTo>
                    <a:pt x="52819" y="5821"/>
                  </a:lnTo>
                  <a:lnTo>
                    <a:pt x="52388" y="6684"/>
                  </a:lnTo>
                  <a:lnTo>
                    <a:pt x="52388" y="6684"/>
                  </a:lnTo>
                  <a:lnTo>
                    <a:pt x="51526" y="6468"/>
                  </a:lnTo>
                  <a:lnTo>
                    <a:pt x="50879" y="6252"/>
                  </a:lnTo>
                  <a:lnTo>
                    <a:pt x="50448" y="6468"/>
                  </a:lnTo>
                  <a:lnTo>
                    <a:pt x="50448" y="6468"/>
                  </a:lnTo>
                  <a:lnTo>
                    <a:pt x="50232" y="6684"/>
                  </a:lnTo>
                  <a:lnTo>
                    <a:pt x="50448" y="6684"/>
                  </a:lnTo>
                  <a:lnTo>
                    <a:pt x="50663" y="6899"/>
                  </a:lnTo>
                  <a:lnTo>
                    <a:pt x="51095" y="7115"/>
                  </a:lnTo>
                  <a:lnTo>
                    <a:pt x="50879" y="7330"/>
                  </a:lnTo>
                  <a:lnTo>
                    <a:pt x="50879" y="7330"/>
                  </a:lnTo>
                  <a:lnTo>
                    <a:pt x="49801" y="7115"/>
                  </a:lnTo>
                  <a:lnTo>
                    <a:pt x="49154" y="6684"/>
                  </a:lnTo>
                  <a:lnTo>
                    <a:pt x="48508" y="6037"/>
                  </a:lnTo>
                  <a:lnTo>
                    <a:pt x="48292" y="5174"/>
                  </a:lnTo>
                  <a:lnTo>
                    <a:pt x="48292" y="5174"/>
                  </a:lnTo>
                  <a:lnTo>
                    <a:pt x="49154" y="5174"/>
                  </a:lnTo>
                  <a:lnTo>
                    <a:pt x="50232" y="5390"/>
                  </a:lnTo>
                  <a:lnTo>
                    <a:pt x="50232" y="5390"/>
                  </a:lnTo>
                  <a:lnTo>
                    <a:pt x="51095" y="5390"/>
                  </a:lnTo>
                  <a:lnTo>
                    <a:pt x="51957" y="5390"/>
                  </a:lnTo>
                  <a:lnTo>
                    <a:pt x="52604" y="5174"/>
                  </a:lnTo>
                  <a:lnTo>
                    <a:pt x="53035" y="4528"/>
                  </a:lnTo>
                  <a:lnTo>
                    <a:pt x="53035" y="4528"/>
                  </a:lnTo>
                  <a:lnTo>
                    <a:pt x="52388" y="3665"/>
                  </a:lnTo>
                  <a:lnTo>
                    <a:pt x="51095" y="3019"/>
                  </a:lnTo>
                  <a:lnTo>
                    <a:pt x="49801" y="2803"/>
                  </a:lnTo>
                  <a:lnTo>
                    <a:pt x="48292" y="2372"/>
                  </a:lnTo>
                  <a:lnTo>
                    <a:pt x="45705" y="1941"/>
                  </a:lnTo>
                  <a:lnTo>
                    <a:pt x="44411" y="1509"/>
                  </a:lnTo>
                  <a:lnTo>
                    <a:pt x="43549" y="863"/>
                  </a:lnTo>
                  <a:lnTo>
                    <a:pt x="43549" y="863"/>
                  </a:lnTo>
                  <a:lnTo>
                    <a:pt x="42040" y="863"/>
                  </a:lnTo>
                  <a:lnTo>
                    <a:pt x="40531" y="863"/>
                  </a:lnTo>
                  <a:lnTo>
                    <a:pt x="37728" y="1294"/>
                  </a:lnTo>
                  <a:lnTo>
                    <a:pt x="32339" y="2587"/>
                  </a:lnTo>
                  <a:lnTo>
                    <a:pt x="32339" y="2587"/>
                  </a:lnTo>
                  <a:lnTo>
                    <a:pt x="32123" y="3450"/>
                  </a:lnTo>
                  <a:lnTo>
                    <a:pt x="31907" y="3881"/>
                  </a:lnTo>
                  <a:lnTo>
                    <a:pt x="30830" y="5174"/>
                  </a:lnTo>
                  <a:lnTo>
                    <a:pt x="29752" y="6252"/>
                  </a:lnTo>
                  <a:lnTo>
                    <a:pt x="28889" y="7546"/>
                  </a:lnTo>
                  <a:lnTo>
                    <a:pt x="28889" y="7546"/>
                  </a:lnTo>
                  <a:lnTo>
                    <a:pt x="27380" y="7762"/>
                  </a:lnTo>
                  <a:lnTo>
                    <a:pt x="26302" y="8193"/>
                  </a:lnTo>
                  <a:lnTo>
                    <a:pt x="25224" y="8839"/>
                  </a:lnTo>
                  <a:lnTo>
                    <a:pt x="24146" y="9486"/>
                  </a:lnTo>
                  <a:lnTo>
                    <a:pt x="24146" y="9486"/>
                  </a:lnTo>
                  <a:lnTo>
                    <a:pt x="24146" y="10780"/>
                  </a:lnTo>
                  <a:lnTo>
                    <a:pt x="24362" y="11858"/>
                  </a:lnTo>
                  <a:lnTo>
                    <a:pt x="24793" y="12504"/>
                  </a:lnTo>
                  <a:lnTo>
                    <a:pt x="25440" y="12936"/>
                  </a:lnTo>
                  <a:lnTo>
                    <a:pt x="26302" y="13151"/>
                  </a:lnTo>
                  <a:lnTo>
                    <a:pt x="27165" y="12936"/>
                  </a:lnTo>
                  <a:lnTo>
                    <a:pt x="28243" y="12720"/>
                  </a:lnTo>
                  <a:lnTo>
                    <a:pt x="29105" y="12073"/>
                  </a:lnTo>
                  <a:lnTo>
                    <a:pt x="29105" y="12073"/>
                  </a:lnTo>
                  <a:lnTo>
                    <a:pt x="29967" y="13367"/>
                  </a:lnTo>
                  <a:lnTo>
                    <a:pt x="30398" y="14014"/>
                  </a:lnTo>
                  <a:lnTo>
                    <a:pt x="30614" y="14876"/>
                  </a:lnTo>
                  <a:lnTo>
                    <a:pt x="30614" y="14876"/>
                  </a:lnTo>
                  <a:lnTo>
                    <a:pt x="29967" y="15307"/>
                  </a:lnTo>
                  <a:lnTo>
                    <a:pt x="29536" y="15307"/>
                  </a:lnTo>
                  <a:lnTo>
                    <a:pt x="29105" y="15307"/>
                  </a:lnTo>
                  <a:lnTo>
                    <a:pt x="29105" y="15307"/>
                  </a:lnTo>
                  <a:lnTo>
                    <a:pt x="29105" y="14445"/>
                  </a:lnTo>
                  <a:lnTo>
                    <a:pt x="28889" y="14014"/>
                  </a:lnTo>
                  <a:lnTo>
                    <a:pt x="28889" y="13798"/>
                  </a:lnTo>
                  <a:lnTo>
                    <a:pt x="28889" y="13798"/>
                  </a:lnTo>
                  <a:lnTo>
                    <a:pt x="28027" y="13798"/>
                  </a:lnTo>
                  <a:lnTo>
                    <a:pt x="27596" y="14014"/>
                  </a:lnTo>
                  <a:lnTo>
                    <a:pt x="27165" y="14445"/>
                  </a:lnTo>
                  <a:lnTo>
                    <a:pt x="26733" y="14876"/>
                  </a:lnTo>
                  <a:lnTo>
                    <a:pt x="26733" y="14876"/>
                  </a:lnTo>
                  <a:lnTo>
                    <a:pt x="27165" y="16169"/>
                  </a:lnTo>
                  <a:lnTo>
                    <a:pt x="27165" y="16816"/>
                  </a:lnTo>
                  <a:lnTo>
                    <a:pt x="27165" y="17463"/>
                  </a:lnTo>
                  <a:lnTo>
                    <a:pt x="27165" y="17463"/>
                  </a:lnTo>
                  <a:lnTo>
                    <a:pt x="25871" y="17678"/>
                  </a:lnTo>
                  <a:lnTo>
                    <a:pt x="24362" y="17678"/>
                  </a:lnTo>
                  <a:lnTo>
                    <a:pt x="24362" y="17678"/>
                  </a:lnTo>
                  <a:lnTo>
                    <a:pt x="23068" y="19188"/>
                  </a:lnTo>
                  <a:lnTo>
                    <a:pt x="21559" y="20481"/>
                  </a:lnTo>
                  <a:lnTo>
                    <a:pt x="20697" y="21128"/>
                  </a:lnTo>
                  <a:lnTo>
                    <a:pt x="19835" y="21559"/>
                  </a:lnTo>
                  <a:lnTo>
                    <a:pt x="18757" y="21775"/>
                  </a:lnTo>
                  <a:lnTo>
                    <a:pt x="17679" y="21990"/>
                  </a:lnTo>
                  <a:lnTo>
                    <a:pt x="17679" y="21990"/>
                  </a:lnTo>
                  <a:lnTo>
                    <a:pt x="17463" y="22421"/>
                  </a:lnTo>
                  <a:lnTo>
                    <a:pt x="17248" y="22853"/>
                  </a:lnTo>
                  <a:lnTo>
                    <a:pt x="16816" y="22853"/>
                  </a:lnTo>
                  <a:lnTo>
                    <a:pt x="16816" y="22853"/>
                  </a:lnTo>
                  <a:lnTo>
                    <a:pt x="15954" y="22853"/>
                  </a:lnTo>
                  <a:lnTo>
                    <a:pt x="15954" y="22853"/>
                  </a:lnTo>
                  <a:lnTo>
                    <a:pt x="15307" y="22637"/>
                  </a:lnTo>
                  <a:lnTo>
                    <a:pt x="15092" y="22853"/>
                  </a:lnTo>
                  <a:lnTo>
                    <a:pt x="14876" y="23284"/>
                  </a:lnTo>
                  <a:lnTo>
                    <a:pt x="14876" y="23284"/>
                  </a:lnTo>
                  <a:lnTo>
                    <a:pt x="16170" y="23930"/>
                  </a:lnTo>
                  <a:lnTo>
                    <a:pt x="16816" y="24577"/>
                  </a:lnTo>
                  <a:lnTo>
                    <a:pt x="17463" y="25224"/>
                  </a:lnTo>
                  <a:lnTo>
                    <a:pt x="17679" y="26086"/>
                  </a:lnTo>
                  <a:lnTo>
                    <a:pt x="17894" y="26733"/>
                  </a:lnTo>
                  <a:lnTo>
                    <a:pt x="17679" y="27595"/>
                  </a:lnTo>
                  <a:lnTo>
                    <a:pt x="17032" y="28458"/>
                  </a:lnTo>
                  <a:lnTo>
                    <a:pt x="17032" y="28458"/>
                  </a:lnTo>
                  <a:lnTo>
                    <a:pt x="15523" y="28458"/>
                  </a:lnTo>
                  <a:lnTo>
                    <a:pt x="14014" y="28242"/>
                  </a:lnTo>
                  <a:lnTo>
                    <a:pt x="14014" y="28242"/>
                  </a:lnTo>
                  <a:lnTo>
                    <a:pt x="11858" y="28242"/>
                  </a:lnTo>
                  <a:lnTo>
                    <a:pt x="10780" y="28458"/>
                  </a:lnTo>
                  <a:lnTo>
                    <a:pt x="10133" y="28889"/>
                  </a:lnTo>
                  <a:lnTo>
                    <a:pt x="10133" y="28889"/>
                  </a:lnTo>
                  <a:lnTo>
                    <a:pt x="10133" y="29967"/>
                  </a:lnTo>
                  <a:lnTo>
                    <a:pt x="10133" y="30829"/>
                  </a:lnTo>
                  <a:lnTo>
                    <a:pt x="9702" y="32338"/>
                  </a:lnTo>
                  <a:lnTo>
                    <a:pt x="9487" y="33632"/>
                  </a:lnTo>
                  <a:lnTo>
                    <a:pt x="9702" y="34494"/>
                  </a:lnTo>
                  <a:lnTo>
                    <a:pt x="9918" y="35357"/>
                  </a:lnTo>
                  <a:lnTo>
                    <a:pt x="9918" y="35357"/>
                  </a:lnTo>
                  <a:lnTo>
                    <a:pt x="10996" y="35357"/>
                  </a:lnTo>
                  <a:lnTo>
                    <a:pt x="11858" y="35357"/>
                  </a:lnTo>
                  <a:lnTo>
                    <a:pt x="12289" y="36003"/>
                  </a:lnTo>
                  <a:lnTo>
                    <a:pt x="12505" y="36650"/>
                  </a:lnTo>
                  <a:lnTo>
                    <a:pt x="12505" y="36650"/>
                  </a:lnTo>
                  <a:lnTo>
                    <a:pt x="12074" y="37512"/>
                  </a:lnTo>
                  <a:lnTo>
                    <a:pt x="11427" y="38375"/>
                  </a:lnTo>
                  <a:lnTo>
                    <a:pt x="9918" y="39453"/>
                  </a:lnTo>
                  <a:lnTo>
                    <a:pt x="9271" y="40099"/>
                  </a:lnTo>
                  <a:lnTo>
                    <a:pt x="8624" y="40746"/>
                  </a:lnTo>
                  <a:lnTo>
                    <a:pt x="8193" y="41609"/>
                  </a:lnTo>
                  <a:lnTo>
                    <a:pt x="8193" y="42902"/>
                  </a:lnTo>
                  <a:lnTo>
                    <a:pt x="8193" y="42902"/>
                  </a:lnTo>
                  <a:lnTo>
                    <a:pt x="5822" y="44842"/>
                  </a:lnTo>
                  <a:lnTo>
                    <a:pt x="3666" y="46998"/>
                  </a:lnTo>
                  <a:lnTo>
                    <a:pt x="1725" y="49585"/>
                  </a:lnTo>
                  <a:lnTo>
                    <a:pt x="1" y="52172"/>
                  </a:lnTo>
                  <a:lnTo>
                    <a:pt x="1" y="52172"/>
                  </a:lnTo>
                  <a:lnTo>
                    <a:pt x="648" y="53250"/>
                  </a:lnTo>
                  <a:lnTo>
                    <a:pt x="1079" y="54328"/>
                  </a:lnTo>
                  <a:lnTo>
                    <a:pt x="863" y="55622"/>
                  </a:lnTo>
                  <a:lnTo>
                    <a:pt x="648" y="56915"/>
                  </a:lnTo>
                  <a:lnTo>
                    <a:pt x="216" y="59502"/>
                  </a:lnTo>
                  <a:lnTo>
                    <a:pt x="1" y="60796"/>
                  </a:lnTo>
                  <a:lnTo>
                    <a:pt x="1" y="62089"/>
                  </a:lnTo>
                  <a:lnTo>
                    <a:pt x="1" y="62089"/>
                  </a:lnTo>
                  <a:lnTo>
                    <a:pt x="2588" y="64245"/>
                  </a:lnTo>
                  <a:lnTo>
                    <a:pt x="3450" y="65323"/>
                  </a:lnTo>
                  <a:lnTo>
                    <a:pt x="3881" y="66185"/>
                  </a:lnTo>
                  <a:lnTo>
                    <a:pt x="4097" y="67048"/>
                  </a:lnTo>
                  <a:lnTo>
                    <a:pt x="4097" y="67048"/>
                  </a:lnTo>
                  <a:lnTo>
                    <a:pt x="4744" y="67479"/>
                  </a:lnTo>
                  <a:lnTo>
                    <a:pt x="5606" y="67910"/>
                  </a:lnTo>
                  <a:lnTo>
                    <a:pt x="6900" y="69204"/>
                  </a:lnTo>
                  <a:lnTo>
                    <a:pt x="8193" y="70282"/>
                  </a:lnTo>
                  <a:lnTo>
                    <a:pt x="9055" y="70497"/>
                  </a:lnTo>
                  <a:lnTo>
                    <a:pt x="9918" y="70713"/>
                  </a:lnTo>
                  <a:lnTo>
                    <a:pt x="9918" y="70713"/>
                  </a:lnTo>
                  <a:lnTo>
                    <a:pt x="10996" y="70713"/>
                  </a:lnTo>
                  <a:lnTo>
                    <a:pt x="12074" y="70282"/>
                  </a:lnTo>
                  <a:lnTo>
                    <a:pt x="12074" y="70282"/>
                  </a:lnTo>
                  <a:lnTo>
                    <a:pt x="12936" y="70066"/>
                  </a:lnTo>
                  <a:lnTo>
                    <a:pt x="14014" y="69850"/>
                  </a:lnTo>
                  <a:lnTo>
                    <a:pt x="15092" y="69850"/>
                  </a:lnTo>
                  <a:lnTo>
                    <a:pt x="16170" y="70282"/>
                  </a:lnTo>
                  <a:lnTo>
                    <a:pt x="16170" y="70282"/>
                  </a:lnTo>
                  <a:lnTo>
                    <a:pt x="17463" y="69635"/>
                  </a:lnTo>
                  <a:lnTo>
                    <a:pt x="18972" y="68988"/>
                  </a:lnTo>
                  <a:lnTo>
                    <a:pt x="20697" y="68557"/>
                  </a:lnTo>
                  <a:lnTo>
                    <a:pt x="22853" y="68772"/>
                  </a:lnTo>
                  <a:lnTo>
                    <a:pt x="22853" y="68772"/>
                  </a:lnTo>
                  <a:lnTo>
                    <a:pt x="23284" y="69204"/>
                  </a:lnTo>
                  <a:lnTo>
                    <a:pt x="23500" y="69850"/>
                  </a:lnTo>
                  <a:lnTo>
                    <a:pt x="23931" y="70497"/>
                  </a:lnTo>
                  <a:lnTo>
                    <a:pt x="24362" y="70713"/>
                  </a:lnTo>
                  <a:lnTo>
                    <a:pt x="24362" y="70713"/>
                  </a:lnTo>
                  <a:lnTo>
                    <a:pt x="25224" y="70713"/>
                  </a:lnTo>
                  <a:lnTo>
                    <a:pt x="25871" y="70713"/>
                  </a:lnTo>
                  <a:lnTo>
                    <a:pt x="25871" y="70713"/>
                  </a:lnTo>
                  <a:lnTo>
                    <a:pt x="26949" y="70497"/>
                  </a:lnTo>
                  <a:lnTo>
                    <a:pt x="26949" y="70497"/>
                  </a:lnTo>
                  <a:lnTo>
                    <a:pt x="27811" y="71144"/>
                  </a:lnTo>
                  <a:lnTo>
                    <a:pt x="28243" y="71791"/>
                  </a:lnTo>
                  <a:lnTo>
                    <a:pt x="28243" y="72653"/>
                  </a:lnTo>
                  <a:lnTo>
                    <a:pt x="28243" y="73515"/>
                  </a:lnTo>
                  <a:lnTo>
                    <a:pt x="27596" y="75240"/>
                  </a:lnTo>
                  <a:lnTo>
                    <a:pt x="27380" y="76102"/>
                  </a:lnTo>
                  <a:lnTo>
                    <a:pt x="27380" y="76965"/>
                  </a:lnTo>
                  <a:lnTo>
                    <a:pt x="27380" y="76965"/>
                  </a:lnTo>
                  <a:lnTo>
                    <a:pt x="27811" y="77827"/>
                  </a:lnTo>
                  <a:lnTo>
                    <a:pt x="28458" y="78474"/>
                  </a:lnTo>
                  <a:lnTo>
                    <a:pt x="29320" y="79121"/>
                  </a:lnTo>
                  <a:lnTo>
                    <a:pt x="29967" y="79983"/>
                  </a:lnTo>
                  <a:lnTo>
                    <a:pt x="29967" y="79983"/>
                  </a:lnTo>
                  <a:lnTo>
                    <a:pt x="31045" y="81923"/>
                  </a:lnTo>
                  <a:lnTo>
                    <a:pt x="31692" y="83864"/>
                  </a:lnTo>
                  <a:lnTo>
                    <a:pt x="32554" y="87960"/>
                  </a:lnTo>
                  <a:lnTo>
                    <a:pt x="32554" y="87960"/>
                  </a:lnTo>
                  <a:lnTo>
                    <a:pt x="31692" y="89469"/>
                  </a:lnTo>
                  <a:lnTo>
                    <a:pt x="30830" y="91193"/>
                  </a:lnTo>
                  <a:lnTo>
                    <a:pt x="30398" y="92056"/>
                  </a:lnTo>
                  <a:lnTo>
                    <a:pt x="30183" y="92918"/>
                  </a:lnTo>
                  <a:lnTo>
                    <a:pt x="30183" y="93780"/>
                  </a:lnTo>
                  <a:lnTo>
                    <a:pt x="30183" y="94858"/>
                  </a:lnTo>
                  <a:lnTo>
                    <a:pt x="30183" y="94858"/>
                  </a:lnTo>
                  <a:lnTo>
                    <a:pt x="30614" y="95936"/>
                  </a:lnTo>
                  <a:lnTo>
                    <a:pt x="31476" y="97230"/>
                  </a:lnTo>
                  <a:lnTo>
                    <a:pt x="32339" y="98523"/>
                  </a:lnTo>
                  <a:lnTo>
                    <a:pt x="32985" y="100032"/>
                  </a:lnTo>
                  <a:lnTo>
                    <a:pt x="32985" y="100032"/>
                  </a:lnTo>
                  <a:lnTo>
                    <a:pt x="33201" y="101326"/>
                  </a:lnTo>
                  <a:lnTo>
                    <a:pt x="33417" y="102620"/>
                  </a:lnTo>
                  <a:lnTo>
                    <a:pt x="33632" y="103913"/>
                  </a:lnTo>
                  <a:lnTo>
                    <a:pt x="33848" y="105207"/>
                  </a:lnTo>
                  <a:lnTo>
                    <a:pt x="33848" y="105207"/>
                  </a:lnTo>
                  <a:lnTo>
                    <a:pt x="34710" y="106500"/>
                  </a:lnTo>
                  <a:lnTo>
                    <a:pt x="35572" y="107794"/>
                  </a:lnTo>
                  <a:lnTo>
                    <a:pt x="36435" y="109087"/>
                  </a:lnTo>
                  <a:lnTo>
                    <a:pt x="36650" y="109734"/>
                  </a:lnTo>
                  <a:lnTo>
                    <a:pt x="36866" y="110381"/>
                  </a:lnTo>
                  <a:lnTo>
                    <a:pt x="36866" y="110381"/>
                  </a:lnTo>
                  <a:lnTo>
                    <a:pt x="36650" y="111243"/>
                  </a:lnTo>
                  <a:lnTo>
                    <a:pt x="36866" y="112105"/>
                  </a:lnTo>
                  <a:lnTo>
                    <a:pt x="37297" y="112752"/>
                  </a:lnTo>
                  <a:lnTo>
                    <a:pt x="37944" y="113183"/>
                  </a:lnTo>
                  <a:lnTo>
                    <a:pt x="37944" y="113183"/>
                  </a:lnTo>
                  <a:lnTo>
                    <a:pt x="40746" y="112968"/>
                  </a:lnTo>
                  <a:lnTo>
                    <a:pt x="43118" y="112321"/>
                  </a:lnTo>
                  <a:lnTo>
                    <a:pt x="45489" y="111674"/>
                  </a:lnTo>
                  <a:lnTo>
                    <a:pt x="47430" y="110596"/>
                  </a:lnTo>
                  <a:lnTo>
                    <a:pt x="49154" y="109303"/>
                  </a:lnTo>
                  <a:lnTo>
                    <a:pt x="50663" y="107578"/>
                  </a:lnTo>
                  <a:lnTo>
                    <a:pt x="51526" y="105638"/>
                  </a:lnTo>
                  <a:lnTo>
                    <a:pt x="52173" y="103266"/>
                  </a:lnTo>
                  <a:lnTo>
                    <a:pt x="52173" y="103266"/>
                  </a:lnTo>
                  <a:lnTo>
                    <a:pt x="53250" y="103051"/>
                  </a:lnTo>
                  <a:lnTo>
                    <a:pt x="53897" y="102620"/>
                  </a:lnTo>
                  <a:lnTo>
                    <a:pt x="54544" y="101973"/>
                  </a:lnTo>
                  <a:lnTo>
                    <a:pt x="54975" y="101110"/>
                  </a:lnTo>
                  <a:lnTo>
                    <a:pt x="55191" y="100248"/>
                  </a:lnTo>
                  <a:lnTo>
                    <a:pt x="55191" y="99386"/>
                  </a:lnTo>
                  <a:lnTo>
                    <a:pt x="54975" y="98308"/>
                  </a:lnTo>
                  <a:lnTo>
                    <a:pt x="54544" y="97445"/>
                  </a:lnTo>
                  <a:lnTo>
                    <a:pt x="54544" y="97445"/>
                  </a:lnTo>
                  <a:lnTo>
                    <a:pt x="55191" y="96583"/>
                  </a:lnTo>
                  <a:lnTo>
                    <a:pt x="56053" y="95936"/>
                  </a:lnTo>
                  <a:lnTo>
                    <a:pt x="57778" y="94643"/>
                  </a:lnTo>
                  <a:lnTo>
                    <a:pt x="59502" y="93565"/>
                  </a:lnTo>
                  <a:lnTo>
                    <a:pt x="60365" y="92918"/>
                  </a:lnTo>
                  <a:lnTo>
                    <a:pt x="61012" y="92056"/>
                  </a:lnTo>
                  <a:lnTo>
                    <a:pt x="61012" y="92056"/>
                  </a:lnTo>
                  <a:lnTo>
                    <a:pt x="61012" y="90331"/>
                  </a:lnTo>
                  <a:lnTo>
                    <a:pt x="61012" y="89038"/>
                  </a:lnTo>
                  <a:lnTo>
                    <a:pt x="60580" y="86451"/>
                  </a:lnTo>
                  <a:lnTo>
                    <a:pt x="59934" y="84079"/>
                  </a:lnTo>
                  <a:lnTo>
                    <a:pt x="59502" y="82786"/>
                  </a:lnTo>
                  <a:lnTo>
                    <a:pt x="59287" y="81492"/>
                  </a:lnTo>
                  <a:lnTo>
                    <a:pt x="59287" y="81492"/>
                  </a:lnTo>
                  <a:lnTo>
                    <a:pt x="59934" y="79983"/>
                  </a:lnTo>
                  <a:lnTo>
                    <a:pt x="60796" y="78905"/>
                  </a:lnTo>
                  <a:lnTo>
                    <a:pt x="62521" y="76749"/>
                  </a:lnTo>
                  <a:lnTo>
                    <a:pt x="64677" y="74809"/>
                  </a:lnTo>
                  <a:lnTo>
                    <a:pt x="66617" y="72869"/>
                  </a:lnTo>
                  <a:lnTo>
                    <a:pt x="68773" y="70713"/>
                  </a:lnTo>
                  <a:lnTo>
                    <a:pt x="69635" y="69635"/>
                  </a:lnTo>
                  <a:lnTo>
                    <a:pt x="70282" y="68557"/>
                  </a:lnTo>
                  <a:lnTo>
                    <a:pt x="70929" y="67263"/>
                  </a:lnTo>
                  <a:lnTo>
                    <a:pt x="71575" y="65970"/>
                  </a:lnTo>
                  <a:lnTo>
                    <a:pt x="71791" y="64245"/>
                  </a:lnTo>
                  <a:lnTo>
                    <a:pt x="71791" y="62736"/>
                  </a:lnTo>
                  <a:lnTo>
                    <a:pt x="71791" y="62736"/>
                  </a:lnTo>
                  <a:lnTo>
                    <a:pt x="69419" y="63167"/>
                  </a:lnTo>
                  <a:lnTo>
                    <a:pt x="66617" y="63814"/>
                  </a:lnTo>
                  <a:lnTo>
                    <a:pt x="65539" y="63814"/>
                  </a:lnTo>
                  <a:lnTo>
                    <a:pt x="64461" y="63598"/>
                  </a:lnTo>
                  <a:lnTo>
                    <a:pt x="64245" y="63383"/>
                  </a:lnTo>
                  <a:lnTo>
                    <a:pt x="64030" y="62952"/>
                  </a:lnTo>
                  <a:lnTo>
                    <a:pt x="63814" y="62305"/>
                  </a:lnTo>
                  <a:lnTo>
                    <a:pt x="63814" y="61658"/>
                  </a:lnTo>
                  <a:lnTo>
                    <a:pt x="63814" y="61658"/>
                  </a:lnTo>
                  <a:lnTo>
                    <a:pt x="66617" y="61227"/>
                  </a:lnTo>
                  <a:lnTo>
                    <a:pt x="69419" y="60149"/>
                  </a:lnTo>
                  <a:lnTo>
                    <a:pt x="72006" y="58855"/>
                  </a:lnTo>
                  <a:lnTo>
                    <a:pt x="73084" y="58209"/>
                  </a:lnTo>
                  <a:lnTo>
                    <a:pt x="74162" y="57346"/>
                  </a:lnTo>
                  <a:lnTo>
                    <a:pt x="74162" y="57346"/>
                  </a:lnTo>
                  <a:lnTo>
                    <a:pt x="75456" y="56915"/>
                  </a:lnTo>
                  <a:lnTo>
                    <a:pt x="76534" y="56484"/>
                  </a:lnTo>
                  <a:lnTo>
                    <a:pt x="77396" y="55837"/>
                  </a:lnTo>
                  <a:lnTo>
                    <a:pt x="78043" y="54975"/>
                  </a:lnTo>
                  <a:lnTo>
                    <a:pt x="79336" y="53250"/>
                  </a:lnTo>
                  <a:lnTo>
                    <a:pt x="80414" y="51310"/>
                  </a:lnTo>
                  <a:lnTo>
                    <a:pt x="80414" y="51310"/>
                  </a:lnTo>
                  <a:lnTo>
                    <a:pt x="79983" y="50663"/>
                  </a:lnTo>
                  <a:lnTo>
                    <a:pt x="79336" y="50232"/>
                  </a:lnTo>
                  <a:lnTo>
                    <a:pt x="78043" y="49370"/>
                  </a:lnTo>
                  <a:lnTo>
                    <a:pt x="76965" y="48723"/>
                  </a:lnTo>
                  <a:lnTo>
                    <a:pt x="76318" y="48076"/>
                  </a:lnTo>
                  <a:lnTo>
                    <a:pt x="76103" y="47429"/>
                  </a:lnTo>
                  <a:lnTo>
                    <a:pt x="76103" y="47429"/>
                  </a:lnTo>
                  <a:lnTo>
                    <a:pt x="75456" y="48076"/>
                  </a:lnTo>
                  <a:lnTo>
                    <a:pt x="74593" y="48723"/>
                  </a:lnTo>
                  <a:lnTo>
                    <a:pt x="73300" y="49154"/>
                  </a:lnTo>
                  <a:lnTo>
                    <a:pt x="71791" y="49154"/>
                  </a:lnTo>
                  <a:lnTo>
                    <a:pt x="71791" y="49154"/>
                  </a:lnTo>
                  <a:lnTo>
                    <a:pt x="71575" y="48292"/>
                  </a:lnTo>
                  <a:lnTo>
                    <a:pt x="71144" y="47429"/>
                  </a:lnTo>
                  <a:lnTo>
                    <a:pt x="70497" y="46783"/>
                  </a:lnTo>
                  <a:lnTo>
                    <a:pt x="69635" y="46351"/>
                  </a:lnTo>
                  <a:lnTo>
                    <a:pt x="68988" y="45705"/>
                  </a:lnTo>
                  <a:lnTo>
                    <a:pt x="68341" y="45058"/>
                  </a:lnTo>
                  <a:lnTo>
                    <a:pt x="67910" y="44196"/>
                  </a:lnTo>
                  <a:lnTo>
                    <a:pt x="67695" y="43118"/>
                  </a:lnTo>
                  <a:lnTo>
                    <a:pt x="67695" y="43118"/>
                  </a:lnTo>
                  <a:lnTo>
                    <a:pt x="68341" y="42902"/>
                  </a:lnTo>
                  <a:lnTo>
                    <a:pt x="68988" y="42687"/>
                  </a:lnTo>
                  <a:lnTo>
                    <a:pt x="68988" y="42687"/>
                  </a:lnTo>
                  <a:lnTo>
                    <a:pt x="70497" y="44196"/>
                  </a:lnTo>
                  <a:lnTo>
                    <a:pt x="72006" y="45705"/>
                  </a:lnTo>
                  <a:lnTo>
                    <a:pt x="73084" y="46351"/>
                  </a:lnTo>
                  <a:lnTo>
                    <a:pt x="74162" y="46567"/>
                  </a:lnTo>
                  <a:lnTo>
                    <a:pt x="75456" y="46567"/>
                  </a:lnTo>
                  <a:lnTo>
                    <a:pt x="76749" y="46136"/>
                  </a:lnTo>
                  <a:lnTo>
                    <a:pt x="76749" y="46136"/>
                  </a:lnTo>
                  <a:lnTo>
                    <a:pt x="77180" y="46998"/>
                  </a:lnTo>
                  <a:lnTo>
                    <a:pt x="77827" y="47429"/>
                  </a:lnTo>
                  <a:lnTo>
                    <a:pt x="78690" y="47861"/>
                  </a:lnTo>
                  <a:lnTo>
                    <a:pt x="79552" y="48076"/>
                  </a:lnTo>
                  <a:lnTo>
                    <a:pt x="81708" y="48292"/>
                  </a:lnTo>
                  <a:lnTo>
                    <a:pt x="83864" y="48076"/>
                  </a:lnTo>
                  <a:lnTo>
                    <a:pt x="83864" y="48076"/>
                  </a:lnTo>
                  <a:lnTo>
                    <a:pt x="86882" y="48076"/>
                  </a:lnTo>
                  <a:lnTo>
                    <a:pt x="86882" y="48076"/>
                  </a:lnTo>
                  <a:lnTo>
                    <a:pt x="87744" y="48939"/>
                  </a:lnTo>
                  <a:lnTo>
                    <a:pt x="88391" y="49585"/>
                  </a:lnTo>
                  <a:lnTo>
                    <a:pt x="89469" y="50232"/>
                  </a:lnTo>
                  <a:lnTo>
                    <a:pt x="90331" y="50879"/>
                  </a:lnTo>
                  <a:lnTo>
                    <a:pt x="90331" y="50879"/>
                  </a:lnTo>
                  <a:lnTo>
                    <a:pt x="90331" y="51310"/>
                  </a:lnTo>
                  <a:lnTo>
                    <a:pt x="90331" y="51526"/>
                  </a:lnTo>
                  <a:lnTo>
                    <a:pt x="90762" y="52172"/>
                  </a:lnTo>
                  <a:lnTo>
                    <a:pt x="92056" y="53250"/>
                  </a:lnTo>
                  <a:lnTo>
                    <a:pt x="92056" y="53250"/>
                  </a:lnTo>
                  <a:lnTo>
                    <a:pt x="92487" y="53035"/>
                  </a:lnTo>
                  <a:lnTo>
                    <a:pt x="92918" y="52819"/>
                  </a:lnTo>
                  <a:lnTo>
                    <a:pt x="92918" y="52819"/>
                  </a:lnTo>
                  <a:lnTo>
                    <a:pt x="93349" y="52603"/>
                  </a:lnTo>
                  <a:lnTo>
                    <a:pt x="93996" y="52388"/>
                  </a:lnTo>
                  <a:lnTo>
                    <a:pt x="93996" y="52388"/>
                  </a:lnTo>
                  <a:lnTo>
                    <a:pt x="94212" y="54759"/>
                  </a:lnTo>
                  <a:lnTo>
                    <a:pt x="94859" y="56700"/>
                  </a:lnTo>
                  <a:lnTo>
                    <a:pt x="96368" y="60149"/>
                  </a:lnTo>
                  <a:lnTo>
                    <a:pt x="96368" y="60149"/>
                  </a:lnTo>
                  <a:lnTo>
                    <a:pt x="96368" y="60149"/>
                  </a:lnTo>
                  <a:lnTo>
                    <a:pt x="96368" y="55837"/>
                  </a:lnTo>
                  <a:lnTo>
                    <a:pt x="95936" y="51526"/>
                  </a:lnTo>
                  <a:lnTo>
                    <a:pt x="95505" y="47214"/>
                  </a:lnTo>
                  <a:lnTo>
                    <a:pt x="94643" y="43118"/>
                  </a:lnTo>
                  <a:lnTo>
                    <a:pt x="93781" y="39022"/>
                  </a:lnTo>
                  <a:lnTo>
                    <a:pt x="92703" y="34925"/>
                  </a:lnTo>
                  <a:lnTo>
                    <a:pt x="91409" y="31045"/>
                  </a:lnTo>
                  <a:lnTo>
                    <a:pt x="89900" y="27164"/>
                  </a:lnTo>
                  <a:lnTo>
                    <a:pt x="88175" y="23499"/>
                  </a:lnTo>
                  <a:lnTo>
                    <a:pt x="86451" y="19834"/>
                  </a:lnTo>
                  <a:lnTo>
                    <a:pt x="84295" y="16169"/>
                  </a:lnTo>
                  <a:lnTo>
                    <a:pt x="82139" y="12720"/>
                  </a:lnTo>
                  <a:lnTo>
                    <a:pt x="79983" y="9486"/>
                  </a:lnTo>
                  <a:lnTo>
                    <a:pt x="77396" y="6252"/>
                  </a:lnTo>
                  <a:lnTo>
                    <a:pt x="74809" y="3019"/>
                  </a:lnTo>
                  <a:lnTo>
                    <a:pt x="72006" y="0"/>
                  </a:lnTo>
                  <a:lnTo>
                    <a:pt x="72006" y="0"/>
                  </a:lnTo>
                  <a:lnTo>
                    <a:pt x="71791" y="863"/>
                  </a:lnTo>
                  <a:lnTo>
                    <a:pt x="72006" y="1725"/>
                  </a:lnTo>
                  <a:lnTo>
                    <a:pt x="72222" y="1941"/>
                  </a:lnTo>
                  <a:lnTo>
                    <a:pt x="72438" y="2372"/>
                  </a:lnTo>
                  <a:lnTo>
                    <a:pt x="73731" y="2803"/>
                  </a:lnTo>
                  <a:close/>
                  <a:moveTo>
                    <a:pt x="48076" y="25440"/>
                  </a:moveTo>
                  <a:lnTo>
                    <a:pt x="48076" y="25440"/>
                  </a:lnTo>
                  <a:lnTo>
                    <a:pt x="48723" y="25224"/>
                  </a:lnTo>
                  <a:lnTo>
                    <a:pt x="49154" y="25440"/>
                  </a:lnTo>
                  <a:lnTo>
                    <a:pt x="50017" y="25871"/>
                  </a:lnTo>
                  <a:lnTo>
                    <a:pt x="50663" y="26518"/>
                  </a:lnTo>
                  <a:lnTo>
                    <a:pt x="51310" y="27164"/>
                  </a:lnTo>
                  <a:lnTo>
                    <a:pt x="51310" y="27164"/>
                  </a:lnTo>
                  <a:lnTo>
                    <a:pt x="51957" y="27164"/>
                  </a:lnTo>
                  <a:lnTo>
                    <a:pt x="52388" y="27164"/>
                  </a:lnTo>
                  <a:lnTo>
                    <a:pt x="53035" y="26733"/>
                  </a:lnTo>
                  <a:lnTo>
                    <a:pt x="53035" y="26733"/>
                  </a:lnTo>
                  <a:lnTo>
                    <a:pt x="53035" y="26302"/>
                  </a:lnTo>
                  <a:lnTo>
                    <a:pt x="52819" y="26086"/>
                  </a:lnTo>
                  <a:lnTo>
                    <a:pt x="52604" y="26086"/>
                  </a:lnTo>
                  <a:lnTo>
                    <a:pt x="52388" y="25655"/>
                  </a:lnTo>
                  <a:lnTo>
                    <a:pt x="52388" y="25655"/>
                  </a:lnTo>
                  <a:lnTo>
                    <a:pt x="52819" y="25224"/>
                  </a:lnTo>
                  <a:lnTo>
                    <a:pt x="53466" y="25008"/>
                  </a:lnTo>
                  <a:lnTo>
                    <a:pt x="54113" y="24793"/>
                  </a:lnTo>
                  <a:lnTo>
                    <a:pt x="54975" y="24793"/>
                  </a:lnTo>
                  <a:lnTo>
                    <a:pt x="54975" y="24793"/>
                  </a:lnTo>
                  <a:lnTo>
                    <a:pt x="54975" y="25440"/>
                  </a:lnTo>
                  <a:lnTo>
                    <a:pt x="54760" y="25871"/>
                  </a:lnTo>
                  <a:lnTo>
                    <a:pt x="54544" y="26086"/>
                  </a:lnTo>
                  <a:lnTo>
                    <a:pt x="54328" y="26518"/>
                  </a:lnTo>
                  <a:lnTo>
                    <a:pt x="54328" y="26518"/>
                  </a:lnTo>
                  <a:lnTo>
                    <a:pt x="54760" y="27164"/>
                  </a:lnTo>
                  <a:lnTo>
                    <a:pt x="55622" y="27595"/>
                  </a:lnTo>
                  <a:lnTo>
                    <a:pt x="57131" y="28242"/>
                  </a:lnTo>
                  <a:lnTo>
                    <a:pt x="57778" y="28673"/>
                  </a:lnTo>
                  <a:lnTo>
                    <a:pt x="58425" y="29105"/>
                  </a:lnTo>
                  <a:lnTo>
                    <a:pt x="59071" y="29751"/>
                  </a:lnTo>
                  <a:lnTo>
                    <a:pt x="59071" y="30614"/>
                  </a:lnTo>
                  <a:lnTo>
                    <a:pt x="59071" y="30614"/>
                  </a:lnTo>
                  <a:lnTo>
                    <a:pt x="57778" y="31045"/>
                  </a:lnTo>
                  <a:lnTo>
                    <a:pt x="56700" y="31045"/>
                  </a:lnTo>
                  <a:lnTo>
                    <a:pt x="55406" y="30829"/>
                  </a:lnTo>
                  <a:lnTo>
                    <a:pt x="54328" y="30614"/>
                  </a:lnTo>
                  <a:lnTo>
                    <a:pt x="54328" y="30614"/>
                  </a:lnTo>
                  <a:lnTo>
                    <a:pt x="52819" y="30182"/>
                  </a:lnTo>
                  <a:lnTo>
                    <a:pt x="51526" y="29967"/>
                  </a:lnTo>
                  <a:lnTo>
                    <a:pt x="50232" y="30182"/>
                  </a:lnTo>
                  <a:lnTo>
                    <a:pt x="49586" y="30398"/>
                  </a:lnTo>
                  <a:lnTo>
                    <a:pt x="48939" y="30829"/>
                  </a:lnTo>
                  <a:lnTo>
                    <a:pt x="48939" y="30829"/>
                  </a:lnTo>
                  <a:lnTo>
                    <a:pt x="48508" y="31045"/>
                  </a:lnTo>
                  <a:lnTo>
                    <a:pt x="48292" y="30829"/>
                  </a:lnTo>
                  <a:lnTo>
                    <a:pt x="48292" y="30829"/>
                  </a:lnTo>
                  <a:lnTo>
                    <a:pt x="48076" y="30614"/>
                  </a:lnTo>
                  <a:lnTo>
                    <a:pt x="47861" y="30614"/>
                  </a:lnTo>
                  <a:lnTo>
                    <a:pt x="47861" y="30614"/>
                  </a:lnTo>
                  <a:lnTo>
                    <a:pt x="47214" y="30829"/>
                  </a:lnTo>
                  <a:lnTo>
                    <a:pt x="46998" y="31260"/>
                  </a:lnTo>
                  <a:lnTo>
                    <a:pt x="46998" y="31260"/>
                  </a:lnTo>
                  <a:lnTo>
                    <a:pt x="46567" y="31476"/>
                  </a:lnTo>
                  <a:lnTo>
                    <a:pt x="46352" y="31692"/>
                  </a:lnTo>
                  <a:lnTo>
                    <a:pt x="45921" y="31692"/>
                  </a:lnTo>
                  <a:lnTo>
                    <a:pt x="45921" y="31692"/>
                  </a:lnTo>
                  <a:lnTo>
                    <a:pt x="46136" y="30182"/>
                  </a:lnTo>
                  <a:lnTo>
                    <a:pt x="46352" y="28458"/>
                  </a:lnTo>
                  <a:lnTo>
                    <a:pt x="46998" y="26733"/>
                  </a:lnTo>
                  <a:lnTo>
                    <a:pt x="47430" y="26086"/>
                  </a:lnTo>
                  <a:lnTo>
                    <a:pt x="48076" y="25440"/>
                  </a:lnTo>
                  <a:close/>
                  <a:moveTo>
                    <a:pt x="34710" y="14445"/>
                  </a:moveTo>
                  <a:lnTo>
                    <a:pt x="34710" y="14445"/>
                  </a:lnTo>
                  <a:lnTo>
                    <a:pt x="34710" y="14014"/>
                  </a:lnTo>
                  <a:lnTo>
                    <a:pt x="34494" y="13798"/>
                  </a:lnTo>
                  <a:lnTo>
                    <a:pt x="34279" y="13582"/>
                  </a:lnTo>
                  <a:lnTo>
                    <a:pt x="34279" y="13151"/>
                  </a:lnTo>
                  <a:lnTo>
                    <a:pt x="34279" y="13151"/>
                  </a:lnTo>
                  <a:lnTo>
                    <a:pt x="34926" y="12720"/>
                  </a:lnTo>
                  <a:lnTo>
                    <a:pt x="35357" y="12289"/>
                  </a:lnTo>
                  <a:lnTo>
                    <a:pt x="35788" y="12073"/>
                  </a:lnTo>
                  <a:lnTo>
                    <a:pt x="36219" y="11426"/>
                  </a:lnTo>
                  <a:lnTo>
                    <a:pt x="36219" y="11426"/>
                  </a:lnTo>
                  <a:lnTo>
                    <a:pt x="36004" y="10995"/>
                  </a:lnTo>
                  <a:lnTo>
                    <a:pt x="35572" y="10780"/>
                  </a:lnTo>
                  <a:lnTo>
                    <a:pt x="35141" y="10564"/>
                  </a:lnTo>
                  <a:lnTo>
                    <a:pt x="34926" y="10133"/>
                  </a:lnTo>
                  <a:lnTo>
                    <a:pt x="34926" y="10133"/>
                  </a:lnTo>
                  <a:lnTo>
                    <a:pt x="34926" y="9271"/>
                  </a:lnTo>
                  <a:lnTo>
                    <a:pt x="35357" y="8624"/>
                  </a:lnTo>
                  <a:lnTo>
                    <a:pt x="35788" y="8193"/>
                  </a:lnTo>
                  <a:lnTo>
                    <a:pt x="36435" y="7762"/>
                  </a:lnTo>
                  <a:lnTo>
                    <a:pt x="37728" y="7115"/>
                  </a:lnTo>
                  <a:lnTo>
                    <a:pt x="38159" y="6684"/>
                  </a:lnTo>
                  <a:lnTo>
                    <a:pt x="38375" y="5821"/>
                  </a:lnTo>
                  <a:lnTo>
                    <a:pt x="38375" y="5821"/>
                  </a:lnTo>
                  <a:lnTo>
                    <a:pt x="39453" y="5606"/>
                  </a:lnTo>
                  <a:lnTo>
                    <a:pt x="40100" y="5821"/>
                  </a:lnTo>
                  <a:lnTo>
                    <a:pt x="40315" y="6037"/>
                  </a:lnTo>
                  <a:lnTo>
                    <a:pt x="40315" y="6037"/>
                  </a:lnTo>
                  <a:lnTo>
                    <a:pt x="40315" y="6684"/>
                  </a:lnTo>
                  <a:lnTo>
                    <a:pt x="39884" y="6899"/>
                  </a:lnTo>
                  <a:lnTo>
                    <a:pt x="39237" y="7330"/>
                  </a:lnTo>
                  <a:lnTo>
                    <a:pt x="38375" y="7762"/>
                  </a:lnTo>
                  <a:lnTo>
                    <a:pt x="38159" y="7977"/>
                  </a:lnTo>
                  <a:lnTo>
                    <a:pt x="37944" y="8408"/>
                  </a:lnTo>
                  <a:lnTo>
                    <a:pt x="37944" y="8408"/>
                  </a:lnTo>
                  <a:lnTo>
                    <a:pt x="37728" y="9486"/>
                  </a:lnTo>
                  <a:lnTo>
                    <a:pt x="37944" y="10133"/>
                  </a:lnTo>
                  <a:lnTo>
                    <a:pt x="38375" y="10780"/>
                  </a:lnTo>
                  <a:lnTo>
                    <a:pt x="38806" y="10995"/>
                  </a:lnTo>
                  <a:lnTo>
                    <a:pt x="39237" y="11211"/>
                  </a:lnTo>
                  <a:lnTo>
                    <a:pt x="39884" y="11211"/>
                  </a:lnTo>
                  <a:lnTo>
                    <a:pt x="41393" y="11211"/>
                  </a:lnTo>
                  <a:lnTo>
                    <a:pt x="41393" y="11211"/>
                  </a:lnTo>
                  <a:lnTo>
                    <a:pt x="42902" y="10995"/>
                  </a:lnTo>
                  <a:lnTo>
                    <a:pt x="43765" y="11211"/>
                  </a:lnTo>
                  <a:lnTo>
                    <a:pt x="44411" y="11426"/>
                  </a:lnTo>
                  <a:lnTo>
                    <a:pt x="44411" y="11426"/>
                  </a:lnTo>
                  <a:lnTo>
                    <a:pt x="42902" y="11642"/>
                  </a:lnTo>
                  <a:lnTo>
                    <a:pt x="41178" y="11642"/>
                  </a:lnTo>
                  <a:lnTo>
                    <a:pt x="39884" y="12073"/>
                  </a:lnTo>
                  <a:lnTo>
                    <a:pt x="39453" y="12289"/>
                  </a:lnTo>
                  <a:lnTo>
                    <a:pt x="39022" y="12936"/>
                  </a:lnTo>
                  <a:lnTo>
                    <a:pt x="39022" y="12936"/>
                  </a:lnTo>
                  <a:lnTo>
                    <a:pt x="39237" y="12936"/>
                  </a:lnTo>
                  <a:lnTo>
                    <a:pt x="39884" y="12936"/>
                  </a:lnTo>
                  <a:lnTo>
                    <a:pt x="39884" y="12936"/>
                  </a:lnTo>
                  <a:lnTo>
                    <a:pt x="40315" y="12936"/>
                  </a:lnTo>
                  <a:lnTo>
                    <a:pt x="40746" y="12936"/>
                  </a:lnTo>
                  <a:lnTo>
                    <a:pt x="40962" y="13151"/>
                  </a:lnTo>
                  <a:lnTo>
                    <a:pt x="40962" y="13798"/>
                  </a:lnTo>
                  <a:lnTo>
                    <a:pt x="40962" y="13798"/>
                  </a:lnTo>
                  <a:lnTo>
                    <a:pt x="40531" y="14014"/>
                  </a:lnTo>
                  <a:lnTo>
                    <a:pt x="40315" y="14014"/>
                  </a:lnTo>
                  <a:lnTo>
                    <a:pt x="39884" y="13798"/>
                  </a:lnTo>
                  <a:lnTo>
                    <a:pt x="39884" y="13798"/>
                  </a:lnTo>
                  <a:lnTo>
                    <a:pt x="39453" y="13582"/>
                  </a:lnTo>
                  <a:lnTo>
                    <a:pt x="39022" y="13582"/>
                  </a:lnTo>
                  <a:lnTo>
                    <a:pt x="39022" y="13582"/>
                  </a:lnTo>
                  <a:lnTo>
                    <a:pt x="38591" y="14014"/>
                  </a:lnTo>
                  <a:lnTo>
                    <a:pt x="38159" y="14445"/>
                  </a:lnTo>
                  <a:lnTo>
                    <a:pt x="38159" y="15307"/>
                  </a:lnTo>
                  <a:lnTo>
                    <a:pt x="38159" y="16169"/>
                  </a:lnTo>
                  <a:lnTo>
                    <a:pt x="38159" y="16169"/>
                  </a:lnTo>
                  <a:lnTo>
                    <a:pt x="37513" y="16385"/>
                  </a:lnTo>
                  <a:lnTo>
                    <a:pt x="36866" y="16601"/>
                  </a:lnTo>
                  <a:lnTo>
                    <a:pt x="35788" y="16601"/>
                  </a:lnTo>
                  <a:lnTo>
                    <a:pt x="35788" y="16601"/>
                  </a:lnTo>
                  <a:lnTo>
                    <a:pt x="34279" y="16601"/>
                  </a:lnTo>
                  <a:lnTo>
                    <a:pt x="33632" y="16816"/>
                  </a:lnTo>
                  <a:lnTo>
                    <a:pt x="32985" y="17247"/>
                  </a:lnTo>
                  <a:lnTo>
                    <a:pt x="32985" y="17247"/>
                  </a:lnTo>
                  <a:lnTo>
                    <a:pt x="32554" y="17032"/>
                  </a:lnTo>
                  <a:lnTo>
                    <a:pt x="32123" y="16816"/>
                  </a:lnTo>
                  <a:lnTo>
                    <a:pt x="31045" y="17032"/>
                  </a:lnTo>
                  <a:lnTo>
                    <a:pt x="31045" y="17032"/>
                  </a:lnTo>
                  <a:lnTo>
                    <a:pt x="29752" y="17032"/>
                  </a:lnTo>
                  <a:lnTo>
                    <a:pt x="29320" y="16816"/>
                  </a:lnTo>
                  <a:lnTo>
                    <a:pt x="29105" y="16385"/>
                  </a:lnTo>
                  <a:lnTo>
                    <a:pt x="29105" y="16385"/>
                  </a:lnTo>
                  <a:lnTo>
                    <a:pt x="30614" y="16169"/>
                  </a:lnTo>
                  <a:lnTo>
                    <a:pt x="32123" y="15738"/>
                  </a:lnTo>
                  <a:lnTo>
                    <a:pt x="34710" y="14445"/>
                  </a:lnTo>
                  <a:close/>
                  <a:moveTo>
                    <a:pt x="50232" y="41177"/>
                  </a:moveTo>
                  <a:lnTo>
                    <a:pt x="50232" y="41177"/>
                  </a:lnTo>
                  <a:lnTo>
                    <a:pt x="49586" y="41177"/>
                  </a:lnTo>
                  <a:lnTo>
                    <a:pt x="49154" y="41393"/>
                  </a:lnTo>
                  <a:lnTo>
                    <a:pt x="48723" y="41609"/>
                  </a:lnTo>
                  <a:lnTo>
                    <a:pt x="48292" y="41824"/>
                  </a:lnTo>
                  <a:lnTo>
                    <a:pt x="48292" y="41824"/>
                  </a:lnTo>
                  <a:lnTo>
                    <a:pt x="47214" y="41824"/>
                  </a:lnTo>
                  <a:lnTo>
                    <a:pt x="46352" y="41609"/>
                  </a:lnTo>
                  <a:lnTo>
                    <a:pt x="44411" y="40746"/>
                  </a:lnTo>
                  <a:lnTo>
                    <a:pt x="44411" y="40746"/>
                  </a:lnTo>
                  <a:lnTo>
                    <a:pt x="42902" y="40315"/>
                  </a:lnTo>
                  <a:lnTo>
                    <a:pt x="41609" y="39884"/>
                  </a:lnTo>
                  <a:lnTo>
                    <a:pt x="40315" y="39884"/>
                  </a:lnTo>
                  <a:lnTo>
                    <a:pt x="38806" y="40099"/>
                  </a:lnTo>
                  <a:lnTo>
                    <a:pt x="38806" y="40099"/>
                  </a:lnTo>
                  <a:lnTo>
                    <a:pt x="38591" y="40746"/>
                  </a:lnTo>
                  <a:lnTo>
                    <a:pt x="38591" y="41393"/>
                  </a:lnTo>
                  <a:lnTo>
                    <a:pt x="38591" y="42040"/>
                  </a:lnTo>
                  <a:lnTo>
                    <a:pt x="38375" y="42471"/>
                  </a:lnTo>
                  <a:lnTo>
                    <a:pt x="38375" y="42471"/>
                  </a:lnTo>
                  <a:lnTo>
                    <a:pt x="35788" y="41609"/>
                  </a:lnTo>
                  <a:lnTo>
                    <a:pt x="33632" y="40531"/>
                  </a:lnTo>
                  <a:lnTo>
                    <a:pt x="31261" y="39668"/>
                  </a:lnTo>
                  <a:lnTo>
                    <a:pt x="28889" y="38806"/>
                  </a:lnTo>
                  <a:lnTo>
                    <a:pt x="28889" y="38806"/>
                  </a:lnTo>
                  <a:lnTo>
                    <a:pt x="29105" y="37944"/>
                  </a:lnTo>
                  <a:lnTo>
                    <a:pt x="29320" y="36866"/>
                  </a:lnTo>
                  <a:lnTo>
                    <a:pt x="29320" y="36003"/>
                  </a:lnTo>
                  <a:lnTo>
                    <a:pt x="28889" y="35141"/>
                  </a:lnTo>
                  <a:lnTo>
                    <a:pt x="28889" y="35141"/>
                  </a:lnTo>
                  <a:lnTo>
                    <a:pt x="25224" y="35357"/>
                  </a:lnTo>
                  <a:lnTo>
                    <a:pt x="21775" y="35357"/>
                  </a:lnTo>
                  <a:lnTo>
                    <a:pt x="21775" y="35357"/>
                  </a:lnTo>
                  <a:lnTo>
                    <a:pt x="21128" y="35357"/>
                  </a:lnTo>
                  <a:lnTo>
                    <a:pt x="20481" y="35572"/>
                  </a:lnTo>
                  <a:lnTo>
                    <a:pt x="19188" y="36003"/>
                  </a:lnTo>
                  <a:lnTo>
                    <a:pt x="18110" y="36650"/>
                  </a:lnTo>
                  <a:lnTo>
                    <a:pt x="16816" y="37081"/>
                  </a:lnTo>
                  <a:lnTo>
                    <a:pt x="16816" y="37081"/>
                  </a:lnTo>
                  <a:lnTo>
                    <a:pt x="15954" y="37297"/>
                  </a:lnTo>
                  <a:lnTo>
                    <a:pt x="15092" y="37297"/>
                  </a:lnTo>
                  <a:lnTo>
                    <a:pt x="14014" y="37081"/>
                  </a:lnTo>
                  <a:lnTo>
                    <a:pt x="13583" y="36866"/>
                  </a:lnTo>
                  <a:lnTo>
                    <a:pt x="13367" y="36434"/>
                  </a:lnTo>
                  <a:lnTo>
                    <a:pt x="13367" y="36434"/>
                  </a:lnTo>
                  <a:lnTo>
                    <a:pt x="13798" y="36219"/>
                  </a:lnTo>
                  <a:lnTo>
                    <a:pt x="14661" y="35788"/>
                  </a:lnTo>
                  <a:lnTo>
                    <a:pt x="16170" y="35357"/>
                  </a:lnTo>
                  <a:lnTo>
                    <a:pt x="17463" y="34925"/>
                  </a:lnTo>
                  <a:lnTo>
                    <a:pt x="18110" y="34710"/>
                  </a:lnTo>
                  <a:lnTo>
                    <a:pt x="18541" y="34063"/>
                  </a:lnTo>
                  <a:lnTo>
                    <a:pt x="18541" y="34063"/>
                  </a:lnTo>
                  <a:lnTo>
                    <a:pt x="18541" y="33201"/>
                  </a:lnTo>
                  <a:lnTo>
                    <a:pt x="18972" y="32338"/>
                  </a:lnTo>
                  <a:lnTo>
                    <a:pt x="19403" y="31692"/>
                  </a:lnTo>
                  <a:lnTo>
                    <a:pt x="20050" y="31260"/>
                  </a:lnTo>
                  <a:lnTo>
                    <a:pt x="21559" y="30182"/>
                  </a:lnTo>
                  <a:lnTo>
                    <a:pt x="21991" y="29536"/>
                  </a:lnTo>
                  <a:lnTo>
                    <a:pt x="22422" y="28673"/>
                  </a:lnTo>
                  <a:lnTo>
                    <a:pt x="22422" y="28673"/>
                  </a:lnTo>
                  <a:lnTo>
                    <a:pt x="23931" y="28889"/>
                  </a:lnTo>
                  <a:lnTo>
                    <a:pt x="25224" y="28673"/>
                  </a:lnTo>
                  <a:lnTo>
                    <a:pt x="26302" y="28242"/>
                  </a:lnTo>
                  <a:lnTo>
                    <a:pt x="27380" y="27380"/>
                  </a:lnTo>
                  <a:lnTo>
                    <a:pt x="27380" y="27380"/>
                  </a:lnTo>
                  <a:lnTo>
                    <a:pt x="28243" y="28242"/>
                  </a:lnTo>
                  <a:lnTo>
                    <a:pt x="28889" y="28889"/>
                  </a:lnTo>
                  <a:lnTo>
                    <a:pt x="30830" y="30182"/>
                  </a:lnTo>
                  <a:lnTo>
                    <a:pt x="32770" y="31476"/>
                  </a:lnTo>
                  <a:lnTo>
                    <a:pt x="34279" y="32770"/>
                  </a:lnTo>
                  <a:lnTo>
                    <a:pt x="34279" y="32770"/>
                  </a:lnTo>
                  <a:lnTo>
                    <a:pt x="34494" y="33201"/>
                  </a:lnTo>
                  <a:lnTo>
                    <a:pt x="34279" y="33632"/>
                  </a:lnTo>
                  <a:lnTo>
                    <a:pt x="34063" y="34063"/>
                  </a:lnTo>
                  <a:lnTo>
                    <a:pt x="34063" y="34063"/>
                  </a:lnTo>
                  <a:lnTo>
                    <a:pt x="34494" y="34063"/>
                  </a:lnTo>
                  <a:lnTo>
                    <a:pt x="34926" y="34063"/>
                  </a:lnTo>
                  <a:lnTo>
                    <a:pt x="35357" y="33416"/>
                  </a:lnTo>
                  <a:lnTo>
                    <a:pt x="35357" y="32770"/>
                  </a:lnTo>
                  <a:lnTo>
                    <a:pt x="35357" y="32554"/>
                  </a:lnTo>
                  <a:lnTo>
                    <a:pt x="35141" y="32338"/>
                  </a:lnTo>
                  <a:lnTo>
                    <a:pt x="35141" y="32338"/>
                  </a:lnTo>
                  <a:lnTo>
                    <a:pt x="35141" y="32123"/>
                  </a:lnTo>
                  <a:lnTo>
                    <a:pt x="35357" y="31907"/>
                  </a:lnTo>
                  <a:lnTo>
                    <a:pt x="36219" y="31907"/>
                  </a:lnTo>
                  <a:lnTo>
                    <a:pt x="36219" y="31907"/>
                  </a:lnTo>
                  <a:lnTo>
                    <a:pt x="36435" y="31907"/>
                  </a:lnTo>
                  <a:lnTo>
                    <a:pt x="36435" y="31907"/>
                  </a:lnTo>
                  <a:lnTo>
                    <a:pt x="35788" y="31260"/>
                  </a:lnTo>
                  <a:lnTo>
                    <a:pt x="34926" y="30614"/>
                  </a:lnTo>
                  <a:lnTo>
                    <a:pt x="33201" y="29536"/>
                  </a:lnTo>
                  <a:lnTo>
                    <a:pt x="32554" y="29105"/>
                  </a:lnTo>
                  <a:lnTo>
                    <a:pt x="31692" y="28458"/>
                  </a:lnTo>
                  <a:lnTo>
                    <a:pt x="31261" y="27595"/>
                  </a:lnTo>
                  <a:lnTo>
                    <a:pt x="30830" y="26518"/>
                  </a:lnTo>
                  <a:lnTo>
                    <a:pt x="30830" y="26518"/>
                  </a:lnTo>
                  <a:lnTo>
                    <a:pt x="31692" y="26733"/>
                  </a:lnTo>
                  <a:lnTo>
                    <a:pt x="32554" y="26949"/>
                  </a:lnTo>
                  <a:lnTo>
                    <a:pt x="34279" y="28242"/>
                  </a:lnTo>
                  <a:lnTo>
                    <a:pt x="35788" y="29320"/>
                  </a:lnTo>
                  <a:lnTo>
                    <a:pt x="36650" y="29751"/>
                  </a:lnTo>
                  <a:lnTo>
                    <a:pt x="37513" y="30182"/>
                  </a:lnTo>
                  <a:lnTo>
                    <a:pt x="37513" y="30182"/>
                  </a:lnTo>
                  <a:lnTo>
                    <a:pt x="37728" y="31260"/>
                  </a:lnTo>
                  <a:lnTo>
                    <a:pt x="37944" y="31907"/>
                  </a:lnTo>
                  <a:lnTo>
                    <a:pt x="38806" y="33201"/>
                  </a:lnTo>
                  <a:lnTo>
                    <a:pt x="39669" y="34494"/>
                  </a:lnTo>
                  <a:lnTo>
                    <a:pt x="40100" y="35141"/>
                  </a:lnTo>
                  <a:lnTo>
                    <a:pt x="40315" y="35788"/>
                  </a:lnTo>
                  <a:lnTo>
                    <a:pt x="40315" y="35788"/>
                  </a:lnTo>
                  <a:lnTo>
                    <a:pt x="41178" y="35788"/>
                  </a:lnTo>
                  <a:lnTo>
                    <a:pt x="41178" y="35788"/>
                  </a:lnTo>
                  <a:lnTo>
                    <a:pt x="41609" y="35357"/>
                  </a:lnTo>
                  <a:lnTo>
                    <a:pt x="41824" y="34925"/>
                  </a:lnTo>
                  <a:lnTo>
                    <a:pt x="42256" y="34710"/>
                  </a:lnTo>
                  <a:lnTo>
                    <a:pt x="42687" y="34494"/>
                  </a:lnTo>
                  <a:lnTo>
                    <a:pt x="42687" y="34494"/>
                  </a:lnTo>
                  <a:lnTo>
                    <a:pt x="42687" y="33847"/>
                  </a:lnTo>
                  <a:lnTo>
                    <a:pt x="42471" y="33632"/>
                  </a:lnTo>
                  <a:lnTo>
                    <a:pt x="42040" y="33201"/>
                  </a:lnTo>
                  <a:lnTo>
                    <a:pt x="41393" y="32770"/>
                  </a:lnTo>
                  <a:lnTo>
                    <a:pt x="41393" y="32554"/>
                  </a:lnTo>
                  <a:lnTo>
                    <a:pt x="41393" y="32123"/>
                  </a:lnTo>
                  <a:lnTo>
                    <a:pt x="41393" y="32123"/>
                  </a:lnTo>
                  <a:lnTo>
                    <a:pt x="42040" y="31907"/>
                  </a:lnTo>
                  <a:lnTo>
                    <a:pt x="42471" y="31692"/>
                  </a:lnTo>
                  <a:lnTo>
                    <a:pt x="42471" y="31692"/>
                  </a:lnTo>
                  <a:lnTo>
                    <a:pt x="43118" y="31260"/>
                  </a:lnTo>
                  <a:lnTo>
                    <a:pt x="43334" y="31260"/>
                  </a:lnTo>
                  <a:lnTo>
                    <a:pt x="43549" y="31476"/>
                  </a:lnTo>
                  <a:lnTo>
                    <a:pt x="43549" y="31476"/>
                  </a:lnTo>
                  <a:lnTo>
                    <a:pt x="44196" y="32123"/>
                  </a:lnTo>
                  <a:lnTo>
                    <a:pt x="44411" y="32985"/>
                  </a:lnTo>
                  <a:lnTo>
                    <a:pt x="45274" y="34494"/>
                  </a:lnTo>
                  <a:lnTo>
                    <a:pt x="45705" y="35141"/>
                  </a:lnTo>
                  <a:lnTo>
                    <a:pt x="46136" y="35788"/>
                  </a:lnTo>
                  <a:lnTo>
                    <a:pt x="46998" y="36219"/>
                  </a:lnTo>
                  <a:lnTo>
                    <a:pt x="48076" y="36219"/>
                  </a:lnTo>
                  <a:lnTo>
                    <a:pt x="48076" y="36219"/>
                  </a:lnTo>
                  <a:lnTo>
                    <a:pt x="48723" y="36219"/>
                  </a:lnTo>
                  <a:lnTo>
                    <a:pt x="48939" y="36003"/>
                  </a:lnTo>
                  <a:lnTo>
                    <a:pt x="48939" y="36003"/>
                  </a:lnTo>
                  <a:lnTo>
                    <a:pt x="49370" y="35572"/>
                  </a:lnTo>
                  <a:lnTo>
                    <a:pt x="49801" y="35572"/>
                  </a:lnTo>
                  <a:lnTo>
                    <a:pt x="49801" y="35572"/>
                  </a:lnTo>
                  <a:lnTo>
                    <a:pt x="50448" y="36003"/>
                  </a:lnTo>
                  <a:lnTo>
                    <a:pt x="51310" y="36434"/>
                  </a:lnTo>
                  <a:lnTo>
                    <a:pt x="51310" y="36434"/>
                  </a:lnTo>
                  <a:lnTo>
                    <a:pt x="51957" y="36219"/>
                  </a:lnTo>
                  <a:lnTo>
                    <a:pt x="52604" y="36003"/>
                  </a:lnTo>
                  <a:lnTo>
                    <a:pt x="53250" y="35788"/>
                  </a:lnTo>
                  <a:lnTo>
                    <a:pt x="54113" y="35788"/>
                  </a:lnTo>
                  <a:lnTo>
                    <a:pt x="54113" y="35788"/>
                  </a:lnTo>
                  <a:lnTo>
                    <a:pt x="54328" y="36434"/>
                  </a:lnTo>
                  <a:lnTo>
                    <a:pt x="54544" y="37297"/>
                  </a:lnTo>
                  <a:lnTo>
                    <a:pt x="54328" y="38806"/>
                  </a:lnTo>
                  <a:lnTo>
                    <a:pt x="53682" y="40315"/>
                  </a:lnTo>
                  <a:lnTo>
                    <a:pt x="53035" y="41609"/>
                  </a:lnTo>
                  <a:lnTo>
                    <a:pt x="53035" y="41609"/>
                  </a:lnTo>
                  <a:lnTo>
                    <a:pt x="52604" y="41609"/>
                  </a:lnTo>
                  <a:lnTo>
                    <a:pt x="52173" y="41609"/>
                  </a:lnTo>
                  <a:lnTo>
                    <a:pt x="51526" y="41393"/>
                  </a:lnTo>
                  <a:lnTo>
                    <a:pt x="51526" y="41393"/>
                  </a:lnTo>
                  <a:lnTo>
                    <a:pt x="50879" y="41177"/>
                  </a:lnTo>
                  <a:lnTo>
                    <a:pt x="50232" y="41177"/>
                  </a:lnTo>
                  <a:close/>
                  <a:moveTo>
                    <a:pt x="57131" y="54328"/>
                  </a:moveTo>
                  <a:lnTo>
                    <a:pt x="57131" y="54328"/>
                  </a:lnTo>
                  <a:lnTo>
                    <a:pt x="56915" y="52819"/>
                  </a:lnTo>
                  <a:lnTo>
                    <a:pt x="56484" y="51741"/>
                  </a:lnTo>
                  <a:lnTo>
                    <a:pt x="55837" y="50448"/>
                  </a:lnTo>
                  <a:lnTo>
                    <a:pt x="55191" y="49585"/>
                  </a:lnTo>
                  <a:lnTo>
                    <a:pt x="53897" y="47429"/>
                  </a:lnTo>
                  <a:lnTo>
                    <a:pt x="53466" y="46351"/>
                  </a:lnTo>
                  <a:lnTo>
                    <a:pt x="53035" y="45274"/>
                  </a:lnTo>
                  <a:lnTo>
                    <a:pt x="53035" y="45274"/>
                  </a:lnTo>
                  <a:lnTo>
                    <a:pt x="54328" y="45274"/>
                  </a:lnTo>
                  <a:lnTo>
                    <a:pt x="54328" y="45274"/>
                  </a:lnTo>
                  <a:lnTo>
                    <a:pt x="56700" y="48292"/>
                  </a:lnTo>
                  <a:lnTo>
                    <a:pt x="57778" y="49801"/>
                  </a:lnTo>
                  <a:lnTo>
                    <a:pt x="58425" y="51741"/>
                  </a:lnTo>
                  <a:lnTo>
                    <a:pt x="58425" y="51741"/>
                  </a:lnTo>
                  <a:lnTo>
                    <a:pt x="58856" y="52388"/>
                  </a:lnTo>
                  <a:lnTo>
                    <a:pt x="59502" y="53250"/>
                  </a:lnTo>
                  <a:lnTo>
                    <a:pt x="60796" y="54544"/>
                  </a:lnTo>
                  <a:lnTo>
                    <a:pt x="61443" y="55406"/>
                  </a:lnTo>
                  <a:lnTo>
                    <a:pt x="61874" y="56053"/>
                  </a:lnTo>
                  <a:lnTo>
                    <a:pt x="62089" y="56700"/>
                  </a:lnTo>
                  <a:lnTo>
                    <a:pt x="61874" y="57562"/>
                  </a:lnTo>
                  <a:lnTo>
                    <a:pt x="61874" y="57562"/>
                  </a:lnTo>
                  <a:lnTo>
                    <a:pt x="62521" y="58209"/>
                  </a:lnTo>
                  <a:lnTo>
                    <a:pt x="63167" y="59287"/>
                  </a:lnTo>
                  <a:lnTo>
                    <a:pt x="63814" y="61443"/>
                  </a:lnTo>
                  <a:lnTo>
                    <a:pt x="63814" y="61443"/>
                  </a:lnTo>
                  <a:lnTo>
                    <a:pt x="62736" y="60796"/>
                  </a:lnTo>
                  <a:lnTo>
                    <a:pt x="61658" y="60149"/>
                  </a:lnTo>
                  <a:lnTo>
                    <a:pt x="59934" y="58209"/>
                  </a:lnTo>
                  <a:lnTo>
                    <a:pt x="57131" y="54328"/>
                  </a:lnTo>
                  <a:close/>
                  <a:moveTo>
                    <a:pt x="71791" y="35357"/>
                  </a:moveTo>
                  <a:lnTo>
                    <a:pt x="71791" y="35357"/>
                  </a:lnTo>
                  <a:lnTo>
                    <a:pt x="71144" y="35572"/>
                  </a:lnTo>
                  <a:lnTo>
                    <a:pt x="70497" y="35788"/>
                  </a:lnTo>
                  <a:lnTo>
                    <a:pt x="69851" y="35572"/>
                  </a:lnTo>
                  <a:lnTo>
                    <a:pt x="69204" y="35357"/>
                  </a:lnTo>
                  <a:lnTo>
                    <a:pt x="67910" y="34710"/>
                  </a:lnTo>
                  <a:lnTo>
                    <a:pt x="67048" y="33847"/>
                  </a:lnTo>
                  <a:lnTo>
                    <a:pt x="67048" y="33847"/>
                  </a:lnTo>
                  <a:lnTo>
                    <a:pt x="67264" y="32770"/>
                  </a:lnTo>
                  <a:lnTo>
                    <a:pt x="67479" y="32338"/>
                  </a:lnTo>
                  <a:lnTo>
                    <a:pt x="67695" y="32123"/>
                  </a:lnTo>
                  <a:lnTo>
                    <a:pt x="67695" y="32123"/>
                  </a:lnTo>
                  <a:lnTo>
                    <a:pt x="66832" y="30829"/>
                  </a:lnTo>
                  <a:lnTo>
                    <a:pt x="65754" y="29751"/>
                  </a:lnTo>
                  <a:lnTo>
                    <a:pt x="64892" y="28673"/>
                  </a:lnTo>
                  <a:lnTo>
                    <a:pt x="64030" y="27164"/>
                  </a:lnTo>
                  <a:lnTo>
                    <a:pt x="64030" y="27164"/>
                  </a:lnTo>
                  <a:lnTo>
                    <a:pt x="64892" y="26086"/>
                  </a:lnTo>
                  <a:lnTo>
                    <a:pt x="65970" y="25440"/>
                  </a:lnTo>
                  <a:lnTo>
                    <a:pt x="67264" y="25008"/>
                  </a:lnTo>
                  <a:lnTo>
                    <a:pt x="69204" y="24793"/>
                  </a:lnTo>
                  <a:lnTo>
                    <a:pt x="69204" y="24793"/>
                  </a:lnTo>
                  <a:lnTo>
                    <a:pt x="69204" y="25440"/>
                  </a:lnTo>
                  <a:lnTo>
                    <a:pt x="69419" y="25871"/>
                  </a:lnTo>
                  <a:lnTo>
                    <a:pt x="69419" y="26302"/>
                  </a:lnTo>
                  <a:lnTo>
                    <a:pt x="69419" y="26302"/>
                  </a:lnTo>
                  <a:lnTo>
                    <a:pt x="68557" y="26302"/>
                  </a:lnTo>
                  <a:lnTo>
                    <a:pt x="68126" y="26518"/>
                  </a:lnTo>
                  <a:lnTo>
                    <a:pt x="67695" y="26733"/>
                  </a:lnTo>
                  <a:lnTo>
                    <a:pt x="67264" y="27164"/>
                  </a:lnTo>
                  <a:lnTo>
                    <a:pt x="67264" y="27164"/>
                  </a:lnTo>
                  <a:lnTo>
                    <a:pt x="68126" y="28458"/>
                  </a:lnTo>
                  <a:lnTo>
                    <a:pt x="69204" y="29536"/>
                  </a:lnTo>
                  <a:lnTo>
                    <a:pt x="70497" y="30182"/>
                  </a:lnTo>
                  <a:lnTo>
                    <a:pt x="71575" y="30829"/>
                  </a:lnTo>
                  <a:lnTo>
                    <a:pt x="71575" y="30829"/>
                  </a:lnTo>
                  <a:lnTo>
                    <a:pt x="71791" y="31260"/>
                  </a:lnTo>
                  <a:lnTo>
                    <a:pt x="71575" y="31260"/>
                  </a:lnTo>
                  <a:lnTo>
                    <a:pt x="70929" y="31476"/>
                  </a:lnTo>
                  <a:lnTo>
                    <a:pt x="70929" y="31476"/>
                  </a:lnTo>
                  <a:lnTo>
                    <a:pt x="70497" y="31476"/>
                  </a:lnTo>
                  <a:lnTo>
                    <a:pt x="70497" y="31476"/>
                  </a:lnTo>
                  <a:lnTo>
                    <a:pt x="70713" y="31907"/>
                  </a:lnTo>
                  <a:lnTo>
                    <a:pt x="70929" y="32338"/>
                  </a:lnTo>
                  <a:lnTo>
                    <a:pt x="71575" y="33416"/>
                  </a:lnTo>
                  <a:lnTo>
                    <a:pt x="72006" y="34279"/>
                  </a:lnTo>
                  <a:lnTo>
                    <a:pt x="72006" y="34710"/>
                  </a:lnTo>
                  <a:lnTo>
                    <a:pt x="71791" y="35357"/>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a:off x="3559350" y="1353775"/>
              <a:ext cx="2409200" cy="2829600"/>
            </a:xfrm>
            <a:custGeom>
              <a:avLst/>
              <a:gdLst/>
              <a:ahLst/>
              <a:cxnLst/>
              <a:rect l="l" t="t" r="r" b="b"/>
              <a:pathLst>
                <a:path w="96368" h="113184" fill="none" extrusionOk="0">
                  <a:moveTo>
                    <a:pt x="73731" y="2803"/>
                  </a:moveTo>
                  <a:lnTo>
                    <a:pt x="73731" y="2803"/>
                  </a:lnTo>
                  <a:lnTo>
                    <a:pt x="70713" y="2156"/>
                  </a:lnTo>
                  <a:lnTo>
                    <a:pt x="67264" y="1725"/>
                  </a:lnTo>
                  <a:lnTo>
                    <a:pt x="67264" y="1725"/>
                  </a:lnTo>
                  <a:lnTo>
                    <a:pt x="67264" y="2156"/>
                  </a:lnTo>
                  <a:lnTo>
                    <a:pt x="67479" y="2372"/>
                  </a:lnTo>
                  <a:lnTo>
                    <a:pt x="67479" y="2803"/>
                  </a:lnTo>
                  <a:lnTo>
                    <a:pt x="67264" y="2803"/>
                  </a:lnTo>
                  <a:lnTo>
                    <a:pt x="67264" y="2803"/>
                  </a:lnTo>
                  <a:lnTo>
                    <a:pt x="64461" y="2803"/>
                  </a:lnTo>
                  <a:lnTo>
                    <a:pt x="61874" y="3019"/>
                  </a:lnTo>
                  <a:lnTo>
                    <a:pt x="59287" y="3665"/>
                  </a:lnTo>
                  <a:lnTo>
                    <a:pt x="56915" y="4528"/>
                  </a:lnTo>
                  <a:lnTo>
                    <a:pt x="56915" y="4528"/>
                  </a:lnTo>
                  <a:lnTo>
                    <a:pt x="56700" y="4312"/>
                  </a:lnTo>
                  <a:lnTo>
                    <a:pt x="56700" y="4097"/>
                  </a:lnTo>
                  <a:lnTo>
                    <a:pt x="56700" y="3665"/>
                  </a:lnTo>
                  <a:lnTo>
                    <a:pt x="56915" y="3234"/>
                  </a:lnTo>
                  <a:lnTo>
                    <a:pt x="56700" y="3234"/>
                  </a:lnTo>
                  <a:lnTo>
                    <a:pt x="56484" y="3019"/>
                  </a:lnTo>
                  <a:lnTo>
                    <a:pt x="56484" y="3019"/>
                  </a:lnTo>
                  <a:lnTo>
                    <a:pt x="55406" y="3019"/>
                  </a:lnTo>
                  <a:lnTo>
                    <a:pt x="55406" y="3019"/>
                  </a:lnTo>
                  <a:lnTo>
                    <a:pt x="55191" y="3450"/>
                  </a:lnTo>
                  <a:lnTo>
                    <a:pt x="55191" y="3665"/>
                  </a:lnTo>
                  <a:lnTo>
                    <a:pt x="55406" y="4097"/>
                  </a:lnTo>
                  <a:lnTo>
                    <a:pt x="55622" y="4528"/>
                  </a:lnTo>
                  <a:lnTo>
                    <a:pt x="55622" y="4743"/>
                  </a:lnTo>
                  <a:lnTo>
                    <a:pt x="55406" y="4959"/>
                  </a:lnTo>
                  <a:lnTo>
                    <a:pt x="55406" y="4959"/>
                  </a:lnTo>
                  <a:lnTo>
                    <a:pt x="54328" y="4959"/>
                  </a:lnTo>
                  <a:lnTo>
                    <a:pt x="53466" y="5174"/>
                  </a:lnTo>
                  <a:lnTo>
                    <a:pt x="52819" y="5821"/>
                  </a:lnTo>
                  <a:lnTo>
                    <a:pt x="52388" y="6684"/>
                  </a:lnTo>
                  <a:lnTo>
                    <a:pt x="52388" y="6684"/>
                  </a:lnTo>
                  <a:lnTo>
                    <a:pt x="51526" y="6468"/>
                  </a:lnTo>
                  <a:lnTo>
                    <a:pt x="50879" y="6252"/>
                  </a:lnTo>
                  <a:lnTo>
                    <a:pt x="50448" y="6468"/>
                  </a:lnTo>
                  <a:lnTo>
                    <a:pt x="50448" y="6468"/>
                  </a:lnTo>
                  <a:lnTo>
                    <a:pt x="50232" y="6684"/>
                  </a:lnTo>
                  <a:lnTo>
                    <a:pt x="50448" y="6684"/>
                  </a:lnTo>
                  <a:lnTo>
                    <a:pt x="50663" y="6899"/>
                  </a:lnTo>
                  <a:lnTo>
                    <a:pt x="51095" y="7115"/>
                  </a:lnTo>
                  <a:lnTo>
                    <a:pt x="50879" y="7330"/>
                  </a:lnTo>
                  <a:lnTo>
                    <a:pt x="50879" y="7330"/>
                  </a:lnTo>
                  <a:lnTo>
                    <a:pt x="49801" y="7115"/>
                  </a:lnTo>
                  <a:lnTo>
                    <a:pt x="49154" y="6684"/>
                  </a:lnTo>
                  <a:lnTo>
                    <a:pt x="48508" y="6037"/>
                  </a:lnTo>
                  <a:lnTo>
                    <a:pt x="48292" y="5174"/>
                  </a:lnTo>
                  <a:lnTo>
                    <a:pt x="48292" y="5174"/>
                  </a:lnTo>
                  <a:lnTo>
                    <a:pt x="49154" y="5174"/>
                  </a:lnTo>
                  <a:lnTo>
                    <a:pt x="50232" y="5390"/>
                  </a:lnTo>
                  <a:lnTo>
                    <a:pt x="50232" y="5390"/>
                  </a:lnTo>
                  <a:lnTo>
                    <a:pt x="51095" y="5390"/>
                  </a:lnTo>
                  <a:lnTo>
                    <a:pt x="51957" y="5390"/>
                  </a:lnTo>
                  <a:lnTo>
                    <a:pt x="52604" y="5174"/>
                  </a:lnTo>
                  <a:lnTo>
                    <a:pt x="53035" y="4528"/>
                  </a:lnTo>
                  <a:lnTo>
                    <a:pt x="53035" y="4528"/>
                  </a:lnTo>
                  <a:lnTo>
                    <a:pt x="52388" y="3665"/>
                  </a:lnTo>
                  <a:lnTo>
                    <a:pt x="51095" y="3019"/>
                  </a:lnTo>
                  <a:lnTo>
                    <a:pt x="49801" y="2803"/>
                  </a:lnTo>
                  <a:lnTo>
                    <a:pt x="48292" y="2372"/>
                  </a:lnTo>
                  <a:lnTo>
                    <a:pt x="45705" y="1941"/>
                  </a:lnTo>
                  <a:lnTo>
                    <a:pt x="44411" y="1509"/>
                  </a:lnTo>
                  <a:lnTo>
                    <a:pt x="43549" y="863"/>
                  </a:lnTo>
                  <a:lnTo>
                    <a:pt x="43549" y="863"/>
                  </a:lnTo>
                  <a:lnTo>
                    <a:pt x="42040" y="863"/>
                  </a:lnTo>
                  <a:lnTo>
                    <a:pt x="40531" y="863"/>
                  </a:lnTo>
                  <a:lnTo>
                    <a:pt x="37728" y="1294"/>
                  </a:lnTo>
                  <a:lnTo>
                    <a:pt x="32339" y="2587"/>
                  </a:lnTo>
                  <a:lnTo>
                    <a:pt x="32339" y="2587"/>
                  </a:lnTo>
                  <a:lnTo>
                    <a:pt x="32123" y="3450"/>
                  </a:lnTo>
                  <a:lnTo>
                    <a:pt x="31907" y="3881"/>
                  </a:lnTo>
                  <a:lnTo>
                    <a:pt x="30830" y="5174"/>
                  </a:lnTo>
                  <a:lnTo>
                    <a:pt x="29752" y="6252"/>
                  </a:lnTo>
                  <a:lnTo>
                    <a:pt x="28889" y="7546"/>
                  </a:lnTo>
                  <a:lnTo>
                    <a:pt x="28889" y="7546"/>
                  </a:lnTo>
                  <a:lnTo>
                    <a:pt x="27380" y="7762"/>
                  </a:lnTo>
                  <a:lnTo>
                    <a:pt x="26302" y="8193"/>
                  </a:lnTo>
                  <a:lnTo>
                    <a:pt x="25224" y="8839"/>
                  </a:lnTo>
                  <a:lnTo>
                    <a:pt x="24146" y="9486"/>
                  </a:lnTo>
                  <a:lnTo>
                    <a:pt x="24146" y="9486"/>
                  </a:lnTo>
                  <a:lnTo>
                    <a:pt x="24146" y="10780"/>
                  </a:lnTo>
                  <a:lnTo>
                    <a:pt x="24362" y="11858"/>
                  </a:lnTo>
                  <a:lnTo>
                    <a:pt x="24793" y="12504"/>
                  </a:lnTo>
                  <a:lnTo>
                    <a:pt x="25440" y="12936"/>
                  </a:lnTo>
                  <a:lnTo>
                    <a:pt x="26302" y="13151"/>
                  </a:lnTo>
                  <a:lnTo>
                    <a:pt x="27165" y="12936"/>
                  </a:lnTo>
                  <a:lnTo>
                    <a:pt x="28243" y="12720"/>
                  </a:lnTo>
                  <a:lnTo>
                    <a:pt x="29105" y="12073"/>
                  </a:lnTo>
                  <a:lnTo>
                    <a:pt x="29105" y="12073"/>
                  </a:lnTo>
                  <a:lnTo>
                    <a:pt x="29967" y="13367"/>
                  </a:lnTo>
                  <a:lnTo>
                    <a:pt x="30398" y="14014"/>
                  </a:lnTo>
                  <a:lnTo>
                    <a:pt x="30614" y="14876"/>
                  </a:lnTo>
                  <a:lnTo>
                    <a:pt x="30614" y="14876"/>
                  </a:lnTo>
                  <a:lnTo>
                    <a:pt x="29967" y="15307"/>
                  </a:lnTo>
                  <a:lnTo>
                    <a:pt x="29536" y="15307"/>
                  </a:lnTo>
                  <a:lnTo>
                    <a:pt x="29105" y="15307"/>
                  </a:lnTo>
                  <a:lnTo>
                    <a:pt x="29105" y="15307"/>
                  </a:lnTo>
                  <a:lnTo>
                    <a:pt x="29105" y="14445"/>
                  </a:lnTo>
                  <a:lnTo>
                    <a:pt x="28889" y="14014"/>
                  </a:lnTo>
                  <a:lnTo>
                    <a:pt x="28889" y="13798"/>
                  </a:lnTo>
                  <a:lnTo>
                    <a:pt x="28889" y="13798"/>
                  </a:lnTo>
                  <a:lnTo>
                    <a:pt x="28027" y="13798"/>
                  </a:lnTo>
                  <a:lnTo>
                    <a:pt x="27596" y="14014"/>
                  </a:lnTo>
                  <a:lnTo>
                    <a:pt x="27165" y="14445"/>
                  </a:lnTo>
                  <a:lnTo>
                    <a:pt x="26733" y="14876"/>
                  </a:lnTo>
                  <a:lnTo>
                    <a:pt x="26733" y="14876"/>
                  </a:lnTo>
                  <a:lnTo>
                    <a:pt x="27165" y="16169"/>
                  </a:lnTo>
                  <a:lnTo>
                    <a:pt x="27165" y="16816"/>
                  </a:lnTo>
                  <a:lnTo>
                    <a:pt x="27165" y="17463"/>
                  </a:lnTo>
                  <a:lnTo>
                    <a:pt x="27165" y="17463"/>
                  </a:lnTo>
                  <a:lnTo>
                    <a:pt x="25871" y="17678"/>
                  </a:lnTo>
                  <a:lnTo>
                    <a:pt x="24362" y="17678"/>
                  </a:lnTo>
                  <a:lnTo>
                    <a:pt x="24362" y="17678"/>
                  </a:lnTo>
                  <a:lnTo>
                    <a:pt x="23068" y="19188"/>
                  </a:lnTo>
                  <a:lnTo>
                    <a:pt x="21559" y="20481"/>
                  </a:lnTo>
                  <a:lnTo>
                    <a:pt x="20697" y="21128"/>
                  </a:lnTo>
                  <a:lnTo>
                    <a:pt x="19835" y="21559"/>
                  </a:lnTo>
                  <a:lnTo>
                    <a:pt x="18757" y="21775"/>
                  </a:lnTo>
                  <a:lnTo>
                    <a:pt x="17679" y="21990"/>
                  </a:lnTo>
                  <a:lnTo>
                    <a:pt x="17679" y="21990"/>
                  </a:lnTo>
                  <a:lnTo>
                    <a:pt x="17463" y="22421"/>
                  </a:lnTo>
                  <a:lnTo>
                    <a:pt x="17248" y="22853"/>
                  </a:lnTo>
                  <a:lnTo>
                    <a:pt x="16816" y="22853"/>
                  </a:lnTo>
                  <a:lnTo>
                    <a:pt x="16816" y="22853"/>
                  </a:lnTo>
                  <a:lnTo>
                    <a:pt x="15954" y="22853"/>
                  </a:lnTo>
                  <a:lnTo>
                    <a:pt x="15954" y="22853"/>
                  </a:lnTo>
                  <a:lnTo>
                    <a:pt x="15307" y="22637"/>
                  </a:lnTo>
                  <a:lnTo>
                    <a:pt x="15092" y="22853"/>
                  </a:lnTo>
                  <a:lnTo>
                    <a:pt x="14876" y="23284"/>
                  </a:lnTo>
                  <a:lnTo>
                    <a:pt x="14876" y="23284"/>
                  </a:lnTo>
                  <a:lnTo>
                    <a:pt x="16170" y="23930"/>
                  </a:lnTo>
                  <a:lnTo>
                    <a:pt x="16816" y="24577"/>
                  </a:lnTo>
                  <a:lnTo>
                    <a:pt x="17463" y="25224"/>
                  </a:lnTo>
                  <a:lnTo>
                    <a:pt x="17679" y="26086"/>
                  </a:lnTo>
                  <a:lnTo>
                    <a:pt x="17894" y="26733"/>
                  </a:lnTo>
                  <a:lnTo>
                    <a:pt x="17679" y="27595"/>
                  </a:lnTo>
                  <a:lnTo>
                    <a:pt x="17032" y="28458"/>
                  </a:lnTo>
                  <a:lnTo>
                    <a:pt x="17032" y="28458"/>
                  </a:lnTo>
                  <a:lnTo>
                    <a:pt x="15523" y="28458"/>
                  </a:lnTo>
                  <a:lnTo>
                    <a:pt x="14014" y="28242"/>
                  </a:lnTo>
                  <a:lnTo>
                    <a:pt x="14014" y="28242"/>
                  </a:lnTo>
                  <a:lnTo>
                    <a:pt x="11858" y="28242"/>
                  </a:lnTo>
                  <a:lnTo>
                    <a:pt x="10780" y="28458"/>
                  </a:lnTo>
                  <a:lnTo>
                    <a:pt x="10133" y="28889"/>
                  </a:lnTo>
                  <a:lnTo>
                    <a:pt x="10133" y="28889"/>
                  </a:lnTo>
                  <a:lnTo>
                    <a:pt x="10133" y="29967"/>
                  </a:lnTo>
                  <a:lnTo>
                    <a:pt x="10133" y="30829"/>
                  </a:lnTo>
                  <a:lnTo>
                    <a:pt x="9702" y="32338"/>
                  </a:lnTo>
                  <a:lnTo>
                    <a:pt x="9487" y="33632"/>
                  </a:lnTo>
                  <a:lnTo>
                    <a:pt x="9702" y="34494"/>
                  </a:lnTo>
                  <a:lnTo>
                    <a:pt x="9918" y="35357"/>
                  </a:lnTo>
                  <a:lnTo>
                    <a:pt x="9918" y="35357"/>
                  </a:lnTo>
                  <a:lnTo>
                    <a:pt x="10996" y="35357"/>
                  </a:lnTo>
                  <a:lnTo>
                    <a:pt x="11858" y="35357"/>
                  </a:lnTo>
                  <a:lnTo>
                    <a:pt x="12289" y="36003"/>
                  </a:lnTo>
                  <a:lnTo>
                    <a:pt x="12505" y="36650"/>
                  </a:lnTo>
                  <a:lnTo>
                    <a:pt x="12505" y="36650"/>
                  </a:lnTo>
                  <a:lnTo>
                    <a:pt x="12074" y="37512"/>
                  </a:lnTo>
                  <a:lnTo>
                    <a:pt x="11427" y="38375"/>
                  </a:lnTo>
                  <a:lnTo>
                    <a:pt x="9918" y="39453"/>
                  </a:lnTo>
                  <a:lnTo>
                    <a:pt x="9271" y="40099"/>
                  </a:lnTo>
                  <a:lnTo>
                    <a:pt x="8624" y="40746"/>
                  </a:lnTo>
                  <a:lnTo>
                    <a:pt x="8193" y="41609"/>
                  </a:lnTo>
                  <a:lnTo>
                    <a:pt x="8193" y="42902"/>
                  </a:lnTo>
                  <a:lnTo>
                    <a:pt x="8193" y="42902"/>
                  </a:lnTo>
                  <a:lnTo>
                    <a:pt x="5822" y="44842"/>
                  </a:lnTo>
                  <a:lnTo>
                    <a:pt x="3666" y="46998"/>
                  </a:lnTo>
                  <a:lnTo>
                    <a:pt x="1725" y="49585"/>
                  </a:lnTo>
                  <a:lnTo>
                    <a:pt x="1" y="52172"/>
                  </a:lnTo>
                  <a:lnTo>
                    <a:pt x="1" y="52172"/>
                  </a:lnTo>
                  <a:lnTo>
                    <a:pt x="648" y="53250"/>
                  </a:lnTo>
                  <a:lnTo>
                    <a:pt x="1079" y="54328"/>
                  </a:lnTo>
                  <a:lnTo>
                    <a:pt x="863" y="55622"/>
                  </a:lnTo>
                  <a:lnTo>
                    <a:pt x="648" y="56915"/>
                  </a:lnTo>
                  <a:lnTo>
                    <a:pt x="216" y="59502"/>
                  </a:lnTo>
                  <a:lnTo>
                    <a:pt x="1" y="60796"/>
                  </a:lnTo>
                  <a:lnTo>
                    <a:pt x="1" y="62089"/>
                  </a:lnTo>
                  <a:lnTo>
                    <a:pt x="1" y="62089"/>
                  </a:lnTo>
                  <a:lnTo>
                    <a:pt x="2588" y="64245"/>
                  </a:lnTo>
                  <a:lnTo>
                    <a:pt x="3450" y="65323"/>
                  </a:lnTo>
                  <a:lnTo>
                    <a:pt x="3881" y="66185"/>
                  </a:lnTo>
                  <a:lnTo>
                    <a:pt x="4097" y="67048"/>
                  </a:lnTo>
                  <a:lnTo>
                    <a:pt x="4097" y="67048"/>
                  </a:lnTo>
                  <a:lnTo>
                    <a:pt x="4744" y="67479"/>
                  </a:lnTo>
                  <a:lnTo>
                    <a:pt x="5606" y="67910"/>
                  </a:lnTo>
                  <a:lnTo>
                    <a:pt x="6900" y="69204"/>
                  </a:lnTo>
                  <a:lnTo>
                    <a:pt x="8193" y="70282"/>
                  </a:lnTo>
                  <a:lnTo>
                    <a:pt x="9055" y="70497"/>
                  </a:lnTo>
                  <a:lnTo>
                    <a:pt x="9918" y="70713"/>
                  </a:lnTo>
                  <a:lnTo>
                    <a:pt x="9918" y="70713"/>
                  </a:lnTo>
                  <a:lnTo>
                    <a:pt x="10996" y="70713"/>
                  </a:lnTo>
                  <a:lnTo>
                    <a:pt x="12074" y="70282"/>
                  </a:lnTo>
                  <a:lnTo>
                    <a:pt x="12074" y="70282"/>
                  </a:lnTo>
                  <a:lnTo>
                    <a:pt x="12936" y="70066"/>
                  </a:lnTo>
                  <a:lnTo>
                    <a:pt x="14014" y="69850"/>
                  </a:lnTo>
                  <a:lnTo>
                    <a:pt x="15092" y="69850"/>
                  </a:lnTo>
                  <a:lnTo>
                    <a:pt x="16170" y="70282"/>
                  </a:lnTo>
                  <a:lnTo>
                    <a:pt x="16170" y="70282"/>
                  </a:lnTo>
                  <a:lnTo>
                    <a:pt x="17463" y="69635"/>
                  </a:lnTo>
                  <a:lnTo>
                    <a:pt x="18972" y="68988"/>
                  </a:lnTo>
                  <a:lnTo>
                    <a:pt x="20697" y="68557"/>
                  </a:lnTo>
                  <a:lnTo>
                    <a:pt x="22853" y="68772"/>
                  </a:lnTo>
                  <a:lnTo>
                    <a:pt x="22853" y="68772"/>
                  </a:lnTo>
                  <a:lnTo>
                    <a:pt x="23284" y="69204"/>
                  </a:lnTo>
                  <a:lnTo>
                    <a:pt x="23500" y="69850"/>
                  </a:lnTo>
                  <a:lnTo>
                    <a:pt x="23931" y="70497"/>
                  </a:lnTo>
                  <a:lnTo>
                    <a:pt x="24362" y="70713"/>
                  </a:lnTo>
                  <a:lnTo>
                    <a:pt x="24362" y="70713"/>
                  </a:lnTo>
                  <a:lnTo>
                    <a:pt x="25224" y="70713"/>
                  </a:lnTo>
                  <a:lnTo>
                    <a:pt x="25871" y="70713"/>
                  </a:lnTo>
                  <a:lnTo>
                    <a:pt x="25871" y="70713"/>
                  </a:lnTo>
                  <a:lnTo>
                    <a:pt x="26949" y="70497"/>
                  </a:lnTo>
                  <a:lnTo>
                    <a:pt x="26949" y="70497"/>
                  </a:lnTo>
                  <a:lnTo>
                    <a:pt x="27811" y="71144"/>
                  </a:lnTo>
                  <a:lnTo>
                    <a:pt x="28243" y="71791"/>
                  </a:lnTo>
                  <a:lnTo>
                    <a:pt x="28243" y="72653"/>
                  </a:lnTo>
                  <a:lnTo>
                    <a:pt x="28243" y="73515"/>
                  </a:lnTo>
                  <a:lnTo>
                    <a:pt x="27596" y="75240"/>
                  </a:lnTo>
                  <a:lnTo>
                    <a:pt x="27380" y="76102"/>
                  </a:lnTo>
                  <a:lnTo>
                    <a:pt x="27380" y="76965"/>
                  </a:lnTo>
                  <a:lnTo>
                    <a:pt x="27380" y="76965"/>
                  </a:lnTo>
                  <a:lnTo>
                    <a:pt x="27811" y="77827"/>
                  </a:lnTo>
                  <a:lnTo>
                    <a:pt x="28458" y="78474"/>
                  </a:lnTo>
                  <a:lnTo>
                    <a:pt x="29320" y="79121"/>
                  </a:lnTo>
                  <a:lnTo>
                    <a:pt x="29967" y="79983"/>
                  </a:lnTo>
                  <a:lnTo>
                    <a:pt x="29967" y="79983"/>
                  </a:lnTo>
                  <a:lnTo>
                    <a:pt x="31045" y="81923"/>
                  </a:lnTo>
                  <a:lnTo>
                    <a:pt x="31692" y="83864"/>
                  </a:lnTo>
                  <a:lnTo>
                    <a:pt x="32554" y="87960"/>
                  </a:lnTo>
                  <a:lnTo>
                    <a:pt x="32554" y="87960"/>
                  </a:lnTo>
                  <a:lnTo>
                    <a:pt x="31692" y="89469"/>
                  </a:lnTo>
                  <a:lnTo>
                    <a:pt x="30830" y="91193"/>
                  </a:lnTo>
                  <a:lnTo>
                    <a:pt x="30398" y="92056"/>
                  </a:lnTo>
                  <a:lnTo>
                    <a:pt x="30183" y="92918"/>
                  </a:lnTo>
                  <a:lnTo>
                    <a:pt x="30183" y="93780"/>
                  </a:lnTo>
                  <a:lnTo>
                    <a:pt x="30183" y="94858"/>
                  </a:lnTo>
                  <a:lnTo>
                    <a:pt x="30183" y="94858"/>
                  </a:lnTo>
                  <a:lnTo>
                    <a:pt x="30614" y="95936"/>
                  </a:lnTo>
                  <a:lnTo>
                    <a:pt x="31476" y="97230"/>
                  </a:lnTo>
                  <a:lnTo>
                    <a:pt x="32339" y="98523"/>
                  </a:lnTo>
                  <a:lnTo>
                    <a:pt x="32985" y="100032"/>
                  </a:lnTo>
                  <a:lnTo>
                    <a:pt x="32985" y="100032"/>
                  </a:lnTo>
                  <a:lnTo>
                    <a:pt x="33201" y="101326"/>
                  </a:lnTo>
                  <a:lnTo>
                    <a:pt x="33417" y="102620"/>
                  </a:lnTo>
                  <a:lnTo>
                    <a:pt x="33632" y="103913"/>
                  </a:lnTo>
                  <a:lnTo>
                    <a:pt x="33848" y="105207"/>
                  </a:lnTo>
                  <a:lnTo>
                    <a:pt x="33848" y="105207"/>
                  </a:lnTo>
                  <a:lnTo>
                    <a:pt x="34710" y="106500"/>
                  </a:lnTo>
                  <a:lnTo>
                    <a:pt x="35572" y="107794"/>
                  </a:lnTo>
                  <a:lnTo>
                    <a:pt x="36435" y="109087"/>
                  </a:lnTo>
                  <a:lnTo>
                    <a:pt x="36650" y="109734"/>
                  </a:lnTo>
                  <a:lnTo>
                    <a:pt x="36866" y="110381"/>
                  </a:lnTo>
                  <a:lnTo>
                    <a:pt x="36866" y="110381"/>
                  </a:lnTo>
                  <a:lnTo>
                    <a:pt x="36650" y="111243"/>
                  </a:lnTo>
                  <a:lnTo>
                    <a:pt x="36866" y="112105"/>
                  </a:lnTo>
                  <a:lnTo>
                    <a:pt x="37297" y="112752"/>
                  </a:lnTo>
                  <a:lnTo>
                    <a:pt x="37944" y="113183"/>
                  </a:lnTo>
                  <a:lnTo>
                    <a:pt x="37944" y="113183"/>
                  </a:lnTo>
                  <a:lnTo>
                    <a:pt x="40746" y="112968"/>
                  </a:lnTo>
                  <a:lnTo>
                    <a:pt x="43118" y="112321"/>
                  </a:lnTo>
                  <a:lnTo>
                    <a:pt x="45489" y="111674"/>
                  </a:lnTo>
                  <a:lnTo>
                    <a:pt x="47430" y="110596"/>
                  </a:lnTo>
                  <a:lnTo>
                    <a:pt x="49154" y="109303"/>
                  </a:lnTo>
                  <a:lnTo>
                    <a:pt x="50663" y="107578"/>
                  </a:lnTo>
                  <a:lnTo>
                    <a:pt x="51526" y="105638"/>
                  </a:lnTo>
                  <a:lnTo>
                    <a:pt x="52173" y="103266"/>
                  </a:lnTo>
                  <a:lnTo>
                    <a:pt x="52173" y="103266"/>
                  </a:lnTo>
                  <a:lnTo>
                    <a:pt x="53250" y="103051"/>
                  </a:lnTo>
                  <a:lnTo>
                    <a:pt x="53897" y="102620"/>
                  </a:lnTo>
                  <a:lnTo>
                    <a:pt x="54544" y="101973"/>
                  </a:lnTo>
                  <a:lnTo>
                    <a:pt x="54975" y="101110"/>
                  </a:lnTo>
                  <a:lnTo>
                    <a:pt x="55191" y="100248"/>
                  </a:lnTo>
                  <a:lnTo>
                    <a:pt x="55191" y="99386"/>
                  </a:lnTo>
                  <a:lnTo>
                    <a:pt x="54975" y="98308"/>
                  </a:lnTo>
                  <a:lnTo>
                    <a:pt x="54544" y="97445"/>
                  </a:lnTo>
                  <a:lnTo>
                    <a:pt x="54544" y="97445"/>
                  </a:lnTo>
                  <a:lnTo>
                    <a:pt x="55191" y="96583"/>
                  </a:lnTo>
                  <a:lnTo>
                    <a:pt x="56053" y="95936"/>
                  </a:lnTo>
                  <a:lnTo>
                    <a:pt x="57778" y="94643"/>
                  </a:lnTo>
                  <a:lnTo>
                    <a:pt x="59502" y="93565"/>
                  </a:lnTo>
                  <a:lnTo>
                    <a:pt x="60365" y="92918"/>
                  </a:lnTo>
                  <a:lnTo>
                    <a:pt x="61012" y="92056"/>
                  </a:lnTo>
                  <a:lnTo>
                    <a:pt x="61012" y="92056"/>
                  </a:lnTo>
                  <a:lnTo>
                    <a:pt x="61012" y="90331"/>
                  </a:lnTo>
                  <a:lnTo>
                    <a:pt x="61012" y="89038"/>
                  </a:lnTo>
                  <a:lnTo>
                    <a:pt x="60580" y="86451"/>
                  </a:lnTo>
                  <a:lnTo>
                    <a:pt x="59934" y="84079"/>
                  </a:lnTo>
                  <a:lnTo>
                    <a:pt x="59502" y="82786"/>
                  </a:lnTo>
                  <a:lnTo>
                    <a:pt x="59287" y="81492"/>
                  </a:lnTo>
                  <a:lnTo>
                    <a:pt x="59287" y="81492"/>
                  </a:lnTo>
                  <a:lnTo>
                    <a:pt x="59934" y="79983"/>
                  </a:lnTo>
                  <a:lnTo>
                    <a:pt x="60796" y="78905"/>
                  </a:lnTo>
                  <a:lnTo>
                    <a:pt x="62521" y="76749"/>
                  </a:lnTo>
                  <a:lnTo>
                    <a:pt x="64677" y="74809"/>
                  </a:lnTo>
                  <a:lnTo>
                    <a:pt x="66617" y="72869"/>
                  </a:lnTo>
                  <a:lnTo>
                    <a:pt x="68773" y="70713"/>
                  </a:lnTo>
                  <a:lnTo>
                    <a:pt x="69635" y="69635"/>
                  </a:lnTo>
                  <a:lnTo>
                    <a:pt x="70282" y="68557"/>
                  </a:lnTo>
                  <a:lnTo>
                    <a:pt x="70929" y="67263"/>
                  </a:lnTo>
                  <a:lnTo>
                    <a:pt x="71575" y="65970"/>
                  </a:lnTo>
                  <a:lnTo>
                    <a:pt x="71791" y="64245"/>
                  </a:lnTo>
                  <a:lnTo>
                    <a:pt x="71791" y="62736"/>
                  </a:lnTo>
                  <a:lnTo>
                    <a:pt x="71791" y="62736"/>
                  </a:lnTo>
                  <a:lnTo>
                    <a:pt x="69419" y="63167"/>
                  </a:lnTo>
                  <a:lnTo>
                    <a:pt x="66617" y="63814"/>
                  </a:lnTo>
                  <a:lnTo>
                    <a:pt x="65539" y="63814"/>
                  </a:lnTo>
                  <a:lnTo>
                    <a:pt x="64461" y="63598"/>
                  </a:lnTo>
                  <a:lnTo>
                    <a:pt x="64245" y="63383"/>
                  </a:lnTo>
                  <a:lnTo>
                    <a:pt x="64030" y="62952"/>
                  </a:lnTo>
                  <a:lnTo>
                    <a:pt x="63814" y="62305"/>
                  </a:lnTo>
                  <a:lnTo>
                    <a:pt x="63814" y="61658"/>
                  </a:lnTo>
                  <a:lnTo>
                    <a:pt x="63814" y="61658"/>
                  </a:lnTo>
                  <a:lnTo>
                    <a:pt x="66617" y="61227"/>
                  </a:lnTo>
                  <a:lnTo>
                    <a:pt x="69419" y="60149"/>
                  </a:lnTo>
                  <a:lnTo>
                    <a:pt x="72006" y="58855"/>
                  </a:lnTo>
                  <a:lnTo>
                    <a:pt x="73084" y="58209"/>
                  </a:lnTo>
                  <a:lnTo>
                    <a:pt x="74162" y="57346"/>
                  </a:lnTo>
                  <a:lnTo>
                    <a:pt x="74162" y="57346"/>
                  </a:lnTo>
                  <a:lnTo>
                    <a:pt x="75456" y="56915"/>
                  </a:lnTo>
                  <a:lnTo>
                    <a:pt x="76534" y="56484"/>
                  </a:lnTo>
                  <a:lnTo>
                    <a:pt x="77396" y="55837"/>
                  </a:lnTo>
                  <a:lnTo>
                    <a:pt x="78043" y="54975"/>
                  </a:lnTo>
                  <a:lnTo>
                    <a:pt x="79336" y="53250"/>
                  </a:lnTo>
                  <a:lnTo>
                    <a:pt x="80414" y="51310"/>
                  </a:lnTo>
                  <a:lnTo>
                    <a:pt x="80414" y="51310"/>
                  </a:lnTo>
                  <a:lnTo>
                    <a:pt x="79983" y="50663"/>
                  </a:lnTo>
                  <a:lnTo>
                    <a:pt x="79336" y="50232"/>
                  </a:lnTo>
                  <a:lnTo>
                    <a:pt x="78043" y="49370"/>
                  </a:lnTo>
                  <a:lnTo>
                    <a:pt x="76965" y="48723"/>
                  </a:lnTo>
                  <a:lnTo>
                    <a:pt x="76318" y="48076"/>
                  </a:lnTo>
                  <a:lnTo>
                    <a:pt x="76103" y="47429"/>
                  </a:lnTo>
                  <a:lnTo>
                    <a:pt x="76103" y="47429"/>
                  </a:lnTo>
                  <a:lnTo>
                    <a:pt x="75456" y="48076"/>
                  </a:lnTo>
                  <a:lnTo>
                    <a:pt x="74593" y="48723"/>
                  </a:lnTo>
                  <a:lnTo>
                    <a:pt x="73300" y="49154"/>
                  </a:lnTo>
                  <a:lnTo>
                    <a:pt x="71791" y="49154"/>
                  </a:lnTo>
                  <a:lnTo>
                    <a:pt x="71791" y="49154"/>
                  </a:lnTo>
                  <a:lnTo>
                    <a:pt x="71575" y="48292"/>
                  </a:lnTo>
                  <a:lnTo>
                    <a:pt x="71144" y="47429"/>
                  </a:lnTo>
                  <a:lnTo>
                    <a:pt x="70497" y="46783"/>
                  </a:lnTo>
                  <a:lnTo>
                    <a:pt x="69635" y="46351"/>
                  </a:lnTo>
                  <a:lnTo>
                    <a:pt x="68988" y="45705"/>
                  </a:lnTo>
                  <a:lnTo>
                    <a:pt x="68341" y="45058"/>
                  </a:lnTo>
                  <a:lnTo>
                    <a:pt x="67910" y="44196"/>
                  </a:lnTo>
                  <a:lnTo>
                    <a:pt x="67695" y="43118"/>
                  </a:lnTo>
                  <a:lnTo>
                    <a:pt x="67695" y="43118"/>
                  </a:lnTo>
                  <a:lnTo>
                    <a:pt x="68341" y="42902"/>
                  </a:lnTo>
                  <a:lnTo>
                    <a:pt x="68988" y="42687"/>
                  </a:lnTo>
                  <a:lnTo>
                    <a:pt x="68988" y="42687"/>
                  </a:lnTo>
                  <a:lnTo>
                    <a:pt x="70497" y="44196"/>
                  </a:lnTo>
                  <a:lnTo>
                    <a:pt x="72006" y="45705"/>
                  </a:lnTo>
                  <a:lnTo>
                    <a:pt x="73084" y="46351"/>
                  </a:lnTo>
                  <a:lnTo>
                    <a:pt x="74162" y="46567"/>
                  </a:lnTo>
                  <a:lnTo>
                    <a:pt x="75456" y="46567"/>
                  </a:lnTo>
                  <a:lnTo>
                    <a:pt x="76749" y="46136"/>
                  </a:lnTo>
                  <a:lnTo>
                    <a:pt x="76749" y="46136"/>
                  </a:lnTo>
                  <a:lnTo>
                    <a:pt x="77180" y="46998"/>
                  </a:lnTo>
                  <a:lnTo>
                    <a:pt x="77827" y="47429"/>
                  </a:lnTo>
                  <a:lnTo>
                    <a:pt x="78690" y="47861"/>
                  </a:lnTo>
                  <a:lnTo>
                    <a:pt x="79552" y="48076"/>
                  </a:lnTo>
                  <a:lnTo>
                    <a:pt x="81708" y="48292"/>
                  </a:lnTo>
                  <a:lnTo>
                    <a:pt x="83864" y="48076"/>
                  </a:lnTo>
                  <a:lnTo>
                    <a:pt x="83864" y="48076"/>
                  </a:lnTo>
                  <a:lnTo>
                    <a:pt x="86882" y="48076"/>
                  </a:lnTo>
                  <a:lnTo>
                    <a:pt x="86882" y="48076"/>
                  </a:lnTo>
                  <a:lnTo>
                    <a:pt x="87744" y="48939"/>
                  </a:lnTo>
                  <a:lnTo>
                    <a:pt x="88391" y="49585"/>
                  </a:lnTo>
                  <a:lnTo>
                    <a:pt x="89469" y="50232"/>
                  </a:lnTo>
                  <a:lnTo>
                    <a:pt x="90331" y="50879"/>
                  </a:lnTo>
                  <a:lnTo>
                    <a:pt x="90331" y="50879"/>
                  </a:lnTo>
                  <a:lnTo>
                    <a:pt x="90331" y="51310"/>
                  </a:lnTo>
                  <a:lnTo>
                    <a:pt x="90331" y="51526"/>
                  </a:lnTo>
                  <a:lnTo>
                    <a:pt x="90762" y="52172"/>
                  </a:lnTo>
                  <a:lnTo>
                    <a:pt x="92056" y="53250"/>
                  </a:lnTo>
                  <a:lnTo>
                    <a:pt x="92056" y="53250"/>
                  </a:lnTo>
                  <a:lnTo>
                    <a:pt x="92487" y="53035"/>
                  </a:lnTo>
                  <a:lnTo>
                    <a:pt x="92918" y="52819"/>
                  </a:lnTo>
                  <a:lnTo>
                    <a:pt x="92918" y="52819"/>
                  </a:lnTo>
                  <a:lnTo>
                    <a:pt x="93349" y="52603"/>
                  </a:lnTo>
                  <a:lnTo>
                    <a:pt x="93996" y="52388"/>
                  </a:lnTo>
                  <a:lnTo>
                    <a:pt x="93996" y="52388"/>
                  </a:lnTo>
                  <a:lnTo>
                    <a:pt x="94212" y="54759"/>
                  </a:lnTo>
                  <a:lnTo>
                    <a:pt x="94859" y="56700"/>
                  </a:lnTo>
                  <a:lnTo>
                    <a:pt x="96368" y="60149"/>
                  </a:lnTo>
                  <a:lnTo>
                    <a:pt x="96368" y="60149"/>
                  </a:lnTo>
                  <a:lnTo>
                    <a:pt x="96368" y="60149"/>
                  </a:lnTo>
                  <a:lnTo>
                    <a:pt x="96368" y="55837"/>
                  </a:lnTo>
                  <a:lnTo>
                    <a:pt x="95936" y="51526"/>
                  </a:lnTo>
                  <a:lnTo>
                    <a:pt x="95505" y="47214"/>
                  </a:lnTo>
                  <a:lnTo>
                    <a:pt x="94643" y="43118"/>
                  </a:lnTo>
                  <a:lnTo>
                    <a:pt x="93781" y="39022"/>
                  </a:lnTo>
                  <a:lnTo>
                    <a:pt x="92703" y="34925"/>
                  </a:lnTo>
                  <a:lnTo>
                    <a:pt x="91409" y="31045"/>
                  </a:lnTo>
                  <a:lnTo>
                    <a:pt x="89900" y="27164"/>
                  </a:lnTo>
                  <a:lnTo>
                    <a:pt x="88175" y="23499"/>
                  </a:lnTo>
                  <a:lnTo>
                    <a:pt x="86451" y="19834"/>
                  </a:lnTo>
                  <a:lnTo>
                    <a:pt x="84295" y="16169"/>
                  </a:lnTo>
                  <a:lnTo>
                    <a:pt x="82139" y="12720"/>
                  </a:lnTo>
                  <a:lnTo>
                    <a:pt x="79983" y="9486"/>
                  </a:lnTo>
                  <a:lnTo>
                    <a:pt x="77396" y="6252"/>
                  </a:lnTo>
                  <a:lnTo>
                    <a:pt x="74809" y="3019"/>
                  </a:lnTo>
                  <a:lnTo>
                    <a:pt x="72006" y="0"/>
                  </a:lnTo>
                  <a:lnTo>
                    <a:pt x="72006" y="0"/>
                  </a:lnTo>
                  <a:lnTo>
                    <a:pt x="71791" y="863"/>
                  </a:lnTo>
                  <a:lnTo>
                    <a:pt x="72006" y="1725"/>
                  </a:lnTo>
                  <a:lnTo>
                    <a:pt x="72222" y="1941"/>
                  </a:lnTo>
                  <a:lnTo>
                    <a:pt x="72438" y="2372"/>
                  </a:lnTo>
                  <a:lnTo>
                    <a:pt x="73731" y="280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4707350" y="1973575"/>
              <a:ext cx="328800" cy="172500"/>
            </a:xfrm>
            <a:custGeom>
              <a:avLst/>
              <a:gdLst/>
              <a:ahLst/>
              <a:cxnLst/>
              <a:rect l="l" t="t" r="r" b="b"/>
              <a:pathLst>
                <a:path w="13152" h="6900" fill="none" extrusionOk="0">
                  <a:moveTo>
                    <a:pt x="2156" y="648"/>
                  </a:moveTo>
                  <a:lnTo>
                    <a:pt x="2156" y="648"/>
                  </a:lnTo>
                  <a:lnTo>
                    <a:pt x="2803" y="432"/>
                  </a:lnTo>
                  <a:lnTo>
                    <a:pt x="3234" y="648"/>
                  </a:lnTo>
                  <a:lnTo>
                    <a:pt x="4097" y="1079"/>
                  </a:lnTo>
                  <a:lnTo>
                    <a:pt x="4743" y="1726"/>
                  </a:lnTo>
                  <a:lnTo>
                    <a:pt x="5390" y="2372"/>
                  </a:lnTo>
                  <a:lnTo>
                    <a:pt x="5390" y="2372"/>
                  </a:lnTo>
                  <a:lnTo>
                    <a:pt x="6037" y="2372"/>
                  </a:lnTo>
                  <a:lnTo>
                    <a:pt x="6468" y="2372"/>
                  </a:lnTo>
                  <a:lnTo>
                    <a:pt x="7115" y="1941"/>
                  </a:lnTo>
                  <a:lnTo>
                    <a:pt x="7115" y="1941"/>
                  </a:lnTo>
                  <a:lnTo>
                    <a:pt x="7115" y="1510"/>
                  </a:lnTo>
                  <a:lnTo>
                    <a:pt x="6899" y="1294"/>
                  </a:lnTo>
                  <a:lnTo>
                    <a:pt x="6684" y="1294"/>
                  </a:lnTo>
                  <a:lnTo>
                    <a:pt x="6468" y="863"/>
                  </a:lnTo>
                  <a:lnTo>
                    <a:pt x="6468" y="863"/>
                  </a:lnTo>
                  <a:lnTo>
                    <a:pt x="6899" y="432"/>
                  </a:lnTo>
                  <a:lnTo>
                    <a:pt x="7546" y="216"/>
                  </a:lnTo>
                  <a:lnTo>
                    <a:pt x="8193" y="1"/>
                  </a:lnTo>
                  <a:lnTo>
                    <a:pt x="9055" y="1"/>
                  </a:lnTo>
                  <a:lnTo>
                    <a:pt x="9055" y="1"/>
                  </a:lnTo>
                  <a:lnTo>
                    <a:pt x="9055" y="648"/>
                  </a:lnTo>
                  <a:lnTo>
                    <a:pt x="8840" y="1079"/>
                  </a:lnTo>
                  <a:lnTo>
                    <a:pt x="8624" y="1294"/>
                  </a:lnTo>
                  <a:lnTo>
                    <a:pt x="8408" y="1726"/>
                  </a:lnTo>
                  <a:lnTo>
                    <a:pt x="8408" y="1726"/>
                  </a:lnTo>
                  <a:lnTo>
                    <a:pt x="8840" y="2372"/>
                  </a:lnTo>
                  <a:lnTo>
                    <a:pt x="9702" y="2803"/>
                  </a:lnTo>
                  <a:lnTo>
                    <a:pt x="11211" y="3450"/>
                  </a:lnTo>
                  <a:lnTo>
                    <a:pt x="11858" y="3881"/>
                  </a:lnTo>
                  <a:lnTo>
                    <a:pt x="12505" y="4313"/>
                  </a:lnTo>
                  <a:lnTo>
                    <a:pt x="13151" y="4959"/>
                  </a:lnTo>
                  <a:lnTo>
                    <a:pt x="13151" y="5822"/>
                  </a:lnTo>
                  <a:lnTo>
                    <a:pt x="13151" y="5822"/>
                  </a:lnTo>
                  <a:lnTo>
                    <a:pt x="11858" y="6253"/>
                  </a:lnTo>
                  <a:lnTo>
                    <a:pt x="10780" y="6253"/>
                  </a:lnTo>
                  <a:lnTo>
                    <a:pt x="9486" y="6037"/>
                  </a:lnTo>
                  <a:lnTo>
                    <a:pt x="8408" y="5822"/>
                  </a:lnTo>
                  <a:lnTo>
                    <a:pt x="8408" y="5822"/>
                  </a:lnTo>
                  <a:lnTo>
                    <a:pt x="6899" y="5390"/>
                  </a:lnTo>
                  <a:lnTo>
                    <a:pt x="5606" y="5175"/>
                  </a:lnTo>
                  <a:lnTo>
                    <a:pt x="4312" y="5390"/>
                  </a:lnTo>
                  <a:lnTo>
                    <a:pt x="3666" y="5606"/>
                  </a:lnTo>
                  <a:lnTo>
                    <a:pt x="3019" y="6037"/>
                  </a:lnTo>
                  <a:lnTo>
                    <a:pt x="3019" y="6037"/>
                  </a:lnTo>
                  <a:lnTo>
                    <a:pt x="2588" y="6253"/>
                  </a:lnTo>
                  <a:lnTo>
                    <a:pt x="2372" y="6037"/>
                  </a:lnTo>
                  <a:lnTo>
                    <a:pt x="2372" y="6037"/>
                  </a:lnTo>
                  <a:lnTo>
                    <a:pt x="2156" y="5822"/>
                  </a:lnTo>
                  <a:lnTo>
                    <a:pt x="1941" y="5822"/>
                  </a:lnTo>
                  <a:lnTo>
                    <a:pt x="1941" y="5822"/>
                  </a:lnTo>
                  <a:lnTo>
                    <a:pt x="1294" y="6037"/>
                  </a:lnTo>
                  <a:lnTo>
                    <a:pt x="1078" y="6468"/>
                  </a:lnTo>
                  <a:lnTo>
                    <a:pt x="1078" y="6468"/>
                  </a:lnTo>
                  <a:lnTo>
                    <a:pt x="647" y="6684"/>
                  </a:lnTo>
                  <a:lnTo>
                    <a:pt x="432" y="6900"/>
                  </a:lnTo>
                  <a:lnTo>
                    <a:pt x="1" y="6900"/>
                  </a:lnTo>
                  <a:lnTo>
                    <a:pt x="1" y="6900"/>
                  </a:lnTo>
                  <a:lnTo>
                    <a:pt x="216" y="5390"/>
                  </a:lnTo>
                  <a:lnTo>
                    <a:pt x="432" y="3666"/>
                  </a:lnTo>
                  <a:lnTo>
                    <a:pt x="1078" y="1941"/>
                  </a:lnTo>
                  <a:lnTo>
                    <a:pt x="1510" y="1294"/>
                  </a:lnTo>
                  <a:lnTo>
                    <a:pt x="2156" y="6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4286950" y="1493900"/>
              <a:ext cx="382700" cy="291075"/>
            </a:xfrm>
            <a:custGeom>
              <a:avLst/>
              <a:gdLst/>
              <a:ahLst/>
              <a:cxnLst/>
              <a:rect l="l" t="t" r="r" b="b"/>
              <a:pathLst>
                <a:path w="15308" h="11643" fill="none" extrusionOk="0">
                  <a:moveTo>
                    <a:pt x="5606" y="8840"/>
                  </a:moveTo>
                  <a:lnTo>
                    <a:pt x="5606" y="8840"/>
                  </a:lnTo>
                  <a:lnTo>
                    <a:pt x="5606" y="8409"/>
                  </a:lnTo>
                  <a:lnTo>
                    <a:pt x="5390" y="8193"/>
                  </a:lnTo>
                  <a:lnTo>
                    <a:pt x="5175" y="7977"/>
                  </a:lnTo>
                  <a:lnTo>
                    <a:pt x="5175" y="7546"/>
                  </a:lnTo>
                  <a:lnTo>
                    <a:pt x="5175" y="7546"/>
                  </a:lnTo>
                  <a:lnTo>
                    <a:pt x="5822" y="7115"/>
                  </a:lnTo>
                  <a:lnTo>
                    <a:pt x="6253" y="6684"/>
                  </a:lnTo>
                  <a:lnTo>
                    <a:pt x="6684" y="6468"/>
                  </a:lnTo>
                  <a:lnTo>
                    <a:pt x="7115" y="5821"/>
                  </a:lnTo>
                  <a:lnTo>
                    <a:pt x="7115" y="5821"/>
                  </a:lnTo>
                  <a:lnTo>
                    <a:pt x="6900" y="5390"/>
                  </a:lnTo>
                  <a:lnTo>
                    <a:pt x="6468" y="5175"/>
                  </a:lnTo>
                  <a:lnTo>
                    <a:pt x="6037" y="4959"/>
                  </a:lnTo>
                  <a:lnTo>
                    <a:pt x="5822" y="4528"/>
                  </a:lnTo>
                  <a:lnTo>
                    <a:pt x="5822" y="4528"/>
                  </a:lnTo>
                  <a:lnTo>
                    <a:pt x="5822" y="3666"/>
                  </a:lnTo>
                  <a:lnTo>
                    <a:pt x="6253" y="3019"/>
                  </a:lnTo>
                  <a:lnTo>
                    <a:pt x="6684" y="2588"/>
                  </a:lnTo>
                  <a:lnTo>
                    <a:pt x="7331" y="2157"/>
                  </a:lnTo>
                  <a:lnTo>
                    <a:pt x="8624" y="1510"/>
                  </a:lnTo>
                  <a:lnTo>
                    <a:pt x="9055" y="1079"/>
                  </a:lnTo>
                  <a:lnTo>
                    <a:pt x="9271" y="216"/>
                  </a:lnTo>
                  <a:lnTo>
                    <a:pt x="9271" y="216"/>
                  </a:lnTo>
                  <a:lnTo>
                    <a:pt x="10349" y="1"/>
                  </a:lnTo>
                  <a:lnTo>
                    <a:pt x="10996" y="216"/>
                  </a:lnTo>
                  <a:lnTo>
                    <a:pt x="11211" y="432"/>
                  </a:lnTo>
                  <a:lnTo>
                    <a:pt x="11211" y="432"/>
                  </a:lnTo>
                  <a:lnTo>
                    <a:pt x="11211" y="1079"/>
                  </a:lnTo>
                  <a:lnTo>
                    <a:pt x="10780" y="1294"/>
                  </a:lnTo>
                  <a:lnTo>
                    <a:pt x="10133" y="1725"/>
                  </a:lnTo>
                  <a:lnTo>
                    <a:pt x="9271" y="2157"/>
                  </a:lnTo>
                  <a:lnTo>
                    <a:pt x="9055" y="2372"/>
                  </a:lnTo>
                  <a:lnTo>
                    <a:pt x="8840" y="2803"/>
                  </a:lnTo>
                  <a:lnTo>
                    <a:pt x="8840" y="2803"/>
                  </a:lnTo>
                  <a:lnTo>
                    <a:pt x="8624" y="3881"/>
                  </a:lnTo>
                  <a:lnTo>
                    <a:pt x="8840" y="4528"/>
                  </a:lnTo>
                  <a:lnTo>
                    <a:pt x="9271" y="5175"/>
                  </a:lnTo>
                  <a:lnTo>
                    <a:pt x="9702" y="5390"/>
                  </a:lnTo>
                  <a:lnTo>
                    <a:pt x="10133" y="5606"/>
                  </a:lnTo>
                  <a:lnTo>
                    <a:pt x="10780" y="5606"/>
                  </a:lnTo>
                  <a:lnTo>
                    <a:pt x="12289" y="5606"/>
                  </a:lnTo>
                  <a:lnTo>
                    <a:pt x="12289" y="5606"/>
                  </a:lnTo>
                  <a:lnTo>
                    <a:pt x="13798" y="5390"/>
                  </a:lnTo>
                  <a:lnTo>
                    <a:pt x="14661" y="5606"/>
                  </a:lnTo>
                  <a:lnTo>
                    <a:pt x="15307" y="5821"/>
                  </a:lnTo>
                  <a:lnTo>
                    <a:pt x="15307" y="5821"/>
                  </a:lnTo>
                  <a:lnTo>
                    <a:pt x="13798" y="6037"/>
                  </a:lnTo>
                  <a:lnTo>
                    <a:pt x="12074" y="6037"/>
                  </a:lnTo>
                  <a:lnTo>
                    <a:pt x="10780" y="6468"/>
                  </a:lnTo>
                  <a:lnTo>
                    <a:pt x="10349" y="6684"/>
                  </a:lnTo>
                  <a:lnTo>
                    <a:pt x="9918" y="7331"/>
                  </a:lnTo>
                  <a:lnTo>
                    <a:pt x="9918" y="7331"/>
                  </a:lnTo>
                  <a:lnTo>
                    <a:pt x="10133" y="7331"/>
                  </a:lnTo>
                  <a:lnTo>
                    <a:pt x="10780" y="7331"/>
                  </a:lnTo>
                  <a:lnTo>
                    <a:pt x="10780" y="7331"/>
                  </a:lnTo>
                  <a:lnTo>
                    <a:pt x="11211" y="7331"/>
                  </a:lnTo>
                  <a:lnTo>
                    <a:pt x="11642" y="7331"/>
                  </a:lnTo>
                  <a:lnTo>
                    <a:pt x="11858" y="7546"/>
                  </a:lnTo>
                  <a:lnTo>
                    <a:pt x="11858" y="8193"/>
                  </a:lnTo>
                  <a:lnTo>
                    <a:pt x="11858" y="8193"/>
                  </a:lnTo>
                  <a:lnTo>
                    <a:pt x="11427" y="8409"/>
                  </a:lnTo>
                  <a:lnTo>
                    <a:pt x="11211" y="8409"/>
                  </a:lnTo>
                  <a:lnTo>
                    <a:pt x="10780" y="8193"/>
                  </a:lnTo>
                  <a:lnTo>
                    <a:pt x="10780" y="8193"/>
                  </a:lnTo>
                  <a:lnTo>
                    <a:pt x="10349" y="7977"/>
                  </a:lnTo>
                  <a:lnTo>
                    <a:pt x="9918" y="7977"/>
                  </a:lnTo>
                  <a:lnTo>
                    <a:pt x="9918" y="7977"/>
                  </a:lnTo>
                  <a:lnTo>
                    <a:pt x="9487" y="8409"/>
                  </a:lnTo>
                  <a:lnTo>
                    <a:pt x="9055" y="8840"/>
                  </a:lnTo>
                  <a:lnTo>
                    <a:pt x="9055" y="9702"/>
                  </a:lnTo>
                  <a:lnTo>
                    <a:pt x="9055" y="10564"/>
                  </a:lnTo>
                  <a:lnTo>
                    <a:pt x="9055" y="10564"/>
                  </a:lnTo>
                  <a:lnTo>
                    <a:pt x="8409" y="10780"/>
                  </a:lnTo>
                  <a:lnTo>
                    <a:pt x="7762" y="10996"/>
                  </a:lnTo>
                  <a:lnTo>
                    <a:pt x="6684" y="10996"/>
                  </a:lnTo>
                  <a:lnTo>
                    <a:pt x="6684" y="10996"/>
                  </a:lnTo>
                  <a:lnTo>
                    <a:pt x="5175" y="10996"/>
                  </a:lnTo>
                  <a:lnTo>
                    <a:pt x="4528" y="11211"/>
                  </a:lnTo>
                  <a:lnTo>
                    <a:pt x="3881" y="11642"/>
                  </a:lnTo>
                  <a:lnTo>
                    <a:pt x="3881" y="11642"/>
                  </a:lnTo>
                  <a:lnTo>
                    <a:pt x="3450" y="11427"/>
                  </a:lnTo>
                  <a:lnTo>
                    <a:pt x="3019" y="11211"/>
                  </a:lnTo>
                  <a:lnTo>
                    <a:pt x="1941" y="11427"/>
                  </a:lnTo>
                  <a:lnTo>
                    <a:pt x="1941" y="11427"/>
                  </a:lnTo>
                  <a:lnTo>
                    <a:pt x="648" y="11427"/>
                  </a:lnTo>
                  <a:lnTo>
                    <a:pt x="216" y="11211"/>
                  </a:lnTo>
                  <a:lnTo>
                    <a:pt x="1" y="10780"/>
                  </a:lnTo>
                  <a:lnTo>
                    <a:pt x="1" y="10780"/>
                  </a:lnTo>
                  <a:lnTo>
                    <a:pt x="1510" y="10564"/>
                  </a:lnTo>
                  <a:lnTo>
                    <a:pt x="3019" y="10133"/>
                  </a:lnTo>
                  <a:lnTo>
                    <a:pt x="5606" y="88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a:off x="3893525" y="2016700"/>
              <a:ext cx="1029425" cy="398850"/>
            </a:xfrm>
            <a:custGeom>
              <a:avLst/>
              <a:gdLst/>
              <a:ahLst/>
              <a:cxnLst/>
              <a:rect l="l" t="t" r="r" b="b"/>
              <a:pathLst>
                <a:path w="41177" h="15954" fill="none" extrusionOk="0">
                  <a:moveTo>
                    <a:pt x="36865" y="14660"/>
                  </a:moveTo>
                  <a:lnTo>
                    <a:pt x="36865" y="14660"/>
                  </a:lnTo>
                  <a:lnTo>
                    <a:pt x="36219" y="14660"/>
                  </a:lnTo>
                  <a:lnTo>
                    <a:pt x="35787" y="14876"/>
                  </a:lnTo>
                  <a:lnTo>
                    <a:pt x="35356" y="15092"/>
                  </a:lnTo>
                  <a:lnTo>
                    <a:pt x="34925" y="15307"/>
                  </a:lnTo>
                  <a:lnTo>
                    <a:pt x="34925" y="15307"/>
                  </a:lnTo>
                  <a:lnTo>
                    <a:pt x="33847" y="15307"/>
                  </a:lnTo>
                  <a:lnTo>
                    <a:pt x="32985" y="15092"/>
                  </a:lnTo>
                  <a:lnTo>
                    <a:pt x="31044" y="14229"/>
                  </a:lnTo>
                  <a:lnTo>
                    <a:pt x="31044" y="14229"/>
                  </a:lnTo>
                  <a:lnTo>
                    <a:pt x="29535" y="13798"/>
                  </a:lnTo>
                  <a:lnTo>
                    <a:pt x="28242" y="13367"/>
                  </a:lnTo>
                  <a:lnTo>
                    <a:pt x="26948" y="13367"/>
                  </a:lnTo>
                  <a:lnTo>
                    <a:pt x="25439" y="13582"/>
                  </a:lnTo>
                  <a:lnTo>
                    <a:pt x="25439" y="13582"/>
                  </a:lnTo>
                  <a:lnTo>
                    <a:pt x="25224" y="14229"/>
                  </a:lnTo>
                  <a:lnTo>
                    <a:pt x="25224" y="14876"/>
                  </a:lnTo>
                  <a:lnTo>
                    <a:pt x="25224" y="15523"/>
                  </a:lnTo>
                  <a:lnTo>
                    <a:pt x="25008" y="15954"/>
                  </a:lnTo>
                  <a:lnTo>
                    <a:pt x="25008" y="15954"/>
                  </a:lnTo>
                  <a:lnTo>
                    <a:pt x="22421" y="15092"/>
                  </a:lnTo>
                  <a:lnTo>
                    <a:pt x="20265" y="14014"/>
                  </a:lnTo>
                  <a:lnTo>
                    <a:pt x="17894" y="13151"/>
                  </a:lnTo>
                  <a:lnTo>
                    <a:pt x="15522" y="12289"/>
                  </a:lnTo>
                  <a:lnTo>
                    <a:pt x="15522" y="12289"/>
                  </a:lnTo>
                  <a:lnTo>
                    <a:pt x="15738" y="11427"/>
                  </a:lnTo>
                  <a:lnTo>
                    <a:pt x="15953" y="10349"/>
                  </a:lnTo>
                  <a:lnTo>
                    <a:pt x="15953" y="9486"/>
                  </a:lnTo>
                  <a:lnTo>
                    <a:pt x="15522" y="8624"/>
                  </a:lnTo>
                  <a:lnTo>
                    <a:pt x="15522" y="8624"/>
                  </a:lnTo>
                  <a:lnTo>
                    <a:pt x="11857" y="8840"/>
                  </a:lnTo>
                  <a:lnTo>
                    <a:pt x="8408" y="8840"/>
                  </a:lnTo>
                  <a:lnTo>
                    <a:pt x="8408" y="8840"/>
                  </a:lnTo>
                  <a:lnTo>
                    <a:pt x="7761" y="8840"/>
                  </a:lnTo>
                  <a:lnTo>
                    <a:pt x="7114" y="9055"/>
                  </a:lnTo>
                  <a:lnTo>
                    <a:pt x="5821" y="9486"/>
                  </a:lnTo>
                  <a:lnTo>
                    <a:pt x="4743" y="10133"/>
                  </a:lnTo>
                  <a:lnTo>
                    <a:pt x="3449" y="10564"/>
                  </a:lnTo>
                  <a:lnTo>
                    <a:pt x="3449" y="10564"/>
                  </a:lnTo>
                  <a:lnTo>
                    <a:pt x="2587" y="10780"/>
                  </a:lnTo>
                  <a:lnTo>
                    <a:pt x="1725" y="10780"/>
                  </a:lnTo>
                  <a:lnTo>
                    <a:pt x="647" y="10564"/>
                  </a:lnTo>
                  <a:lnTo>
                    <a:pt x="216" y="10349"/>
                  </a:lnTo>
                  <a:lnTo>
                    <a:pt x="0" y="9917"/>
                  </a:lnTo>
                  <a:lnTo>
                    <a:pt x="0" y="9917"/>
                  </a:lnTo>
                  <a:lnTo>
                    <a:pt x="431" y="9702"/>
                  </a:lnTo>
                  <a:lnTo>
                    <a:pt x="1294" y="9271"/>
                  </a:lnTo>
                  <a:lnTo>
                    <a:pt x="2803" y="8840"/>
                  </a:lnTo>
                  <a:lnTo>
                    <a:pt x="4096" y="8408"/>
                  </a:lnTo>
                  <a:lnTo>
                    <a:pt x="4743" y="8193"/>
                  </a:lnTo>
                  <a:lnTo>
                    <a:pt x="5174" y="7546"/>
                  </a:lnTo>
                  <a:lnTo>
                    <a:pt x="5174" y="7546"/>
                  </a:lnTo>
                  <a:lnTo>
                    <a:pt x="5174" y="6684"/>
                  </a:lnTo>
                  <a:lnTo>
                    <a:pt x="5605" y="5821"/>
                  </a:lnTo>
                  <a:lnTo>
                    <a:pt x="6036" y="5175"/>
                  </a:lnTo>
                  <a:lnTo>
                    <a:pt x="6683" y="4743"/>
                  </a:lnTo>
                  <a:lnTo>
                    <a:pt x="8192" y="3665"/>
                  </a:lnTo>
                  <a:lnTo>
                    <a:pt x="8624" y="3019"/>
                  </a:lnTo>
                  <a:lnTo>
                    <a:pt x="9055" y="2156"/>
                  </a:lnTo>
                  <a:lnTo>
                    <a:pt x="9055" y="2156"/>
                  </a:lnTo>
                  <a:lnTo>
                    <a:pt x="10564" y="2372"/>
                  </a:lnTo>
                  <a:lnTo>
                    <a:pt x="11857" y="2156"/>
                  </a:lnTo>
                  <a:lnTo>
                    <a:pt x="12935" y="1725"/>
                  </a:lnTo>
                  <a:lnTo>
                    <a:pt x="14013" y="863"/>
                  </a:lnTo>
                  <a:lnTo>
                    <a:pt x="14013" y="863"/>
                  </a:lnTo>
                  <a:lnTo>
                    <a:pt x="14876" y="1725"/>
                  </a:lnTo>
                  <a:lnTo>
                    <a:pt x="15522" y="2372"/>
                  </a:lnTo>
                  <a:lnTo>
                    <a:pt x="17463" y="3665"/>
                  </a:lnTo>
                  <a:lnTo>
                    <a:pt x="19403" y="4959"/>
                  </a:lnTo>
                  <a:lnTo>
                    <a:pt x="20912" y="6253"/>
                  </a:lnTo>
                  <a:lnTo>
                    <a:pt x="20912" y="6253"/>
                  </a:lnTo>
                  <a:lnTo>
                    <a:pt x="21127" y="6684"/>
                  </a:lnTo>
                  <a:lnTo>
                    <a:pt x="20912" y="7115"/>
                  </a:lnTo>
                  <a:lnTo>
                    <a:pt x="20696" y="7546"/>
                  </a:lnTo>
                  <a:lnTo>
                    <a:pt x="20696" y="7546"/>
                  </a:lnTo>
                  <a:lnTo>
                    <a:pt x="21127" y="7546"/>
                  </a:lnTo>
                  <a:lnTo>
                    <a:pt x="21559" y="7546"/>
                  </a:lnTo>
                  <a:lnTo>
                    <a:pt x="21990" y="6899"/>
                  </a:lnTo>
                  <a:lnTo>
                    <a:pt x="21990" y="6253"/>
                  </a:lnTo>
                  <a:lnTo>
                    <a:pt x="21990" y="6037"/>
                  </a:lnTo>
                  <a:lnTo>
                    <a:pt x="21774" y="5821"/>
                  </a:lnTo>
                  <a:lnTo>
                    <a:pt x="21774" y="5821"/>
                  </a:lnTo>
                  <a:lnTo>
                    <a:pt x="21774" y="5606"/>
                  </a:lnTo>
                  <a:lnTo>
                    <a:pt x="21990" y="5390"/>
                  </a:lnTo>
                  <a:lnTo>
                    <a:pt x="22852" y="5390"/>
                  </a:lnTo>
                  <a:lnTo>
                    <a:pt x="22852" y="5390"/>
                  </a:lnTo>
                  <a:lnTo>
                    <a:pt x="23068" y="5390"/>
                  </a:lnTo>
                  <a:lnTo>
                    <a:pt x="23068" y="5390"/>
                  </a:lnTo>
                  <a:lnTo>
                    <a:pt x="22421" y="4743"/>
                  </a:lnTo>
                  <a:lnTo>
                    <a:pt x="21559" y="4097"/>
                  </a:lnTo>
                  <a:lnTo>
                    <a:pt x="19834" y="3019"/>
                  </a:lnTo>
                  <a:lnTo>
                    <a:pt x="19187" y="2588"/>
                  </a:lnTo>
                  <a:lnTo>
                    <a:pt x="18325" y="1941"/>
                  </a:lnTo>
                  <a:lnTo>
                    <a:pt x="17894" y="1078"/>
                  </a:lnTo>
                  <a:lnTo>
                    <a:pt x="17463" y="1"/>
                  </a:lnTo>
                  <a:lnTo>
                    <a:pt x="17463" y="1"/>
                  </a:lnTo>
                  <a:lnTo>
                    <a:pt x="18325" y="216"/>
                  </a:lnTo>
                  <a:lnTo>
                    <a:pt x="19187" y="432"/>
                  </a:lnTo>
                  <a:lnTo>
                    <a:pt x="20912" y="1725"/>
                  </a:lnTo>
                  <a:lnTo>
                    <a:pt x="22421" y="2803"/>
                  </a:lnTo>
                  <a:lnTo>
                    <a:pt x="23283" y="3234"/>
                  </a:lnTo>
                  <a:lnTo>
                    <a:pt x="24146" y="3665"/>
                  </a:lnTo>
                  <a:lnTo>
                    <a:pt x="24146" y="3665"/>
                  </a:lnTo>
                  <a:lnTo>
                    <a:pt x="24361" y="4743"/>
                  </a:lnTo>
                  <a:lnTo>
                    <a:pt x="24577" y="5390"/>
                  </a:lnTo>
                  <a:lnTo>
                    <a:pt x="25439" y="6684"/>
                  </a:lnTo>
                  <a:lnTo>
                    <a:pt x="26302" y="7977"/>
                  </a:lnTo>
                  <a:lnTo>
                    <a:pt x="26733" y="8624"/>
                  </a:lnTo>
                  <a:lnTo>
                    <a:pt x="26948" y="9271"/>
                  </a:lnTo>
                  <a:lnTo>
                    <a:pt x="26948" y="9271"/>
                  </a:lnTo>
                  <a:lnTo>
                    <a:pt x="27811" y="9271"/>
                  </a:lnTo>
                  <a:lnTo>
                    <a:pt x="27811" y="9271"/>
                  </a:lnTo>
                  <a:lnTo>
                    <a:pt x="28242" y="8840"/>
                  </a:lnTo>
                  <a:lnTo>
                    <a:pt x="28457" y="8408"/>
                  </a:lnTo>
                  <a:lnTo>
                    <a:pt x="28889" y="8193"/>
                  </a:lnTo>
                  <a:lnTo>
                    <a:pt x="29320" y="7977"/>
                  </a:lnTo>
                  <a:lnTo>
                    <a:pt x="29320" y="7977"/>
                  </a:lnTo>
                  <a:lnTo>
                    <a:pt x="29320" y="7330"/>
                  </a:lnTo>
                  <a:lnTo>
                    <a:pt x="29104" y="7115"/>
                  </a:lnTo>
                  <a:lnTo>
                    <a:pt x="28673" y="6684"/>
                  </a:lnTo>
                  <a:lnTo>
                    <a:pt x="28026" y="6253"/>
                  </a:lnTo>
                  <a:lnTo>
                    <a:pt x="28026" y="6037"/>
                  </a:lnTo>
                  <a:lnTo>
                    <a:pt x="28026" y="5606"/>
                  </a:lnTo>
                  <a:lnTo>
                    <a:pt x="28026" y="5606"/>
                  </a:lnTo>
                  <a:lnTo>
                    <a:pt x="28673" y="5390"/>
                  </a:lnTo>
                  <a:lnTo>
                    <a:pt x="29104" y="5175"/>
                  </a:lnTo>
                  <a:lnTo>
                    <a:pt x="29104" y="5175"/>
                  </a:lnTo>
                  <a:lnTo>
                    <a:pt x="29751" y="4743"/>
                  </a:lnTo>
                  <a:lnTo>
                    <a:pt x="29967" y="4743"/>
                  </a:lnTo>
                  <a:lnTo>
                    <a:pt x="30182" y="4959"/>
                  </a:lnTo>
                  <a:lnTo>
                    <a:pt x="30182" y="4959"/>
                  </a:lnTo>
                  <a:lnTo>
                    <a:pt x="30829" y="5606"/>
                  </a:lnTo>
                  <a:lnTo>
                    <a:pt x="31044" y="6468"/>
                  </a:lnTo>
                  <a:lnTo>
                    <a:pt x="31907" y="7977"/>
                  </a:lnTo>
                  <a:lnTo>
                    <a:pt x="32338" y="8624"/>
                  </a:lnTo>
                  <a:lnTo>
                    <a:pt x="32769" y="9271"/>
                  </a:lnTo>
                  <a:lnTo>
                    <a:pt x="33631" y="9702"/>
                  </a:lnTo>
                  <a:lnTo>
                    <a:pt x="34709" y="9702"/>
                  </a:lnTo>
                  <a:lnTo>
                    <a:pt x="34709" y="9702"/>
                  </a:lnTo>
                  <a:lnTo>
                    <a:pt x="35356" y="9702"/>
                  </a:lnTo>
                  <a:lnTo>
                    <a:pt x="35572" y="9486"/>
                  </a:lnTo>
                  <a:lnTo>
                    <a:pt x="35572" y="9486"/>
                  </a:lnTo>
                  <a:lnTo>
                    <a:pt x="36003" y="9055"/>
                  </a:lnTo>
                  <a:lnTo>
                    <a:pt x="36434" y="9055"/>
                  </a:lnTo>
                  <a:lnTo>
                    <a:pt x="36434" y="9055"/>
                  </a:lnTo>
                  <a:lnTo>
                    <a:pt x="37081" y="9486"/>
                  </a:lnTo>
                  <a:lnTo>
                    <a:pt x="37943" y="9917"/>
                  </a:lnTo>
                  <a:lnTo>
                    <a:pt x="37943" y="9917"/>
                  </a:lnTo>
                  <a:lnTo>
                    <a:pt x="38590" y="9702"/>
                  </a:lnTo>
                  <a:lnTo>
                    <a:pt x="39237" y="9486"/>
                  </a:lnTo>
                  <a:lnTo>
                    <a:pt x="39883" y="9271"/>
                  </a:lnTo>
                  <a:lnTo>
                    <a:pt x="40746" y="9271"/>
                  </a:lnTo>
                  <a:lnTo>
                    <a:pt x="40746" y="9271"/>
                  </a:lnTo>
                  <a:lnTo>
                    <a:pt x="40961" y="9917"/>
                  </a:lnTo>
                  <a:lnTo>
                    <a:pt x="41177" y="10780"/>
                  </a:lnTo>
                  <a:lnTo>
                    <a:pt x="40961" y="12289"/>
                  </a:lnTo>
                  <a:lnTo>
                    <a:pt x="40315" y="13798"/>
                  </a:lnTo>
                  <a:lnTo>
                    <a:pt x="39668" y="15092"/>
                  </a:lnTo>
                  <a:lnTo>
                    <a:pt x="39668" y="15092"/>
                  </a:lnTo>
                  <a:lnTo>
                    <a:pt x="39237" y="15092"/>
                  </a:lnTo>
                  <a:lnTo>
                    <a:pt x="38806" y="15092"/>
                  </a:lnTo>
                  <a:lnTo>
                    <a:pt x="38159" y="14876"/>
                  </a:lnTo>
                  <a:lnTo>
                    <a:pt x="38159" y="14876"/>
                  </a:lnTo>
                  <a:lnTo>
                    <a:pt x="37512" y="14660"/>
                  </a:lnTo>
                  <a:lnTo>
                    <a:pt x="36865" y="146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a:off x="4885200" y="2485600"/>
              <a:ext cx="269525" cy="404250"/>
            </a:xfrm>
            <a:custGeom>
              <a:avLst/>
              <a:gdLst/>
              <a:ahLst/>
              <a:cxnLst/>
              <a:rect l="l" t="t" r="r" b="b"/>
              <a:pathLst>
                <a:path w="10781" h="16170" fill="none" extrusionOk="0">
                  <a:moveTo>
                    <a:pt x="4097" y="9055"/>
                  </a:moveTo>
                  <a:lnTo>
                    <a:pt x="4097" y="9055"/>
                  </a:lnTo>
                  <a:lnTo>
                    <a:pt x="3881" y="7546"/>
                  </a:lnTo>
                  <a:lnTo>
                    <a:pt x="3450" y="6468"/>
                  </a:lnTo>
                  <a:lnTo>
                    <a:pt x="2803" y="5175"/>
                  </a:lnTo>
                  <a:lnTo>
                    <a:pt x="2157" y="4312"/>
                  </a:lnTo>
                  <a:lnTo>
                    <a:pt x="863" y="2156"/>
                  </a:lnTo>
                  <a:lnTo>
                    <a:pt x="432" y="1078"/>
                  </a:lnTo>
                  <a:lnTo>
                    <a:pt x="1" y="1"/>
                  </a:lnTo>
                  <a:lnTo>
                    <a:pt x="1" y="1"/>
                  </a:lnTo>
                  <a:lnTo>
                    <a:pt x="1294" y="1"/>
                  </a:lnTo>
                  <a:lnTo>
                    <a:pt x="1294" y="1"/>
                  </a:lnTo>
                  <a:lnTo>
                    <a:pt x="3666" y="3019"/>
                  </a:lnTo>
                  <a:lnTo>
                    <a:pt x="4744" y="4528"/>
                  </a:lnTo>
                  <a:lnTo>
                    <a:pt x="5391" y="6468"/>
                  </a:lnTo>
                  <a:lnTo>
                    <a:pt x="5391" y="6468"/>
                  </a:lnTo>
                  <a:lnTo>
                    <a:pt x="5822" y="7115"/>
                  </a:lnTo>
                  <a:lnTo>
                    <a:pt x="6468" y="7977"/>
                  </a:lnTo>
                  <a:lnTo>
                    <a:pt x="7762" y="9271"/>
                  </a:lnTo>
                  <a:lnTo>
                    <a:pt x="8409" y="10133"/>
                  </a:lnTo>
                  <a:lnTo>
                    <a:pt x="8840" y="10780"/>
                  </a:lnTo>
                  <a:lnTo>
                    <a:pt x="9055" y="11427"/>
                  </a:lnTo>
                  <a:lnTo>
                    <a:pt x="8840" y="12289"/>
                  </a:lnTo>
                  <a:lnTo>
                    <a:pt x="8840" y="12289"/>
                  </a:lnTo>
                  <a:lnTo>
                    <a:pt x="9487" y="12936"/>
                  </a:lnTo>
                  <a:lnTo>
                    <a:pt x="10133" y="14014"/>
                  </a:lnTo>
                  <a:lnTo>
                    <a:pt x="10780" y="16170"/>
                  </a:lnTo>
                  <a:lnTo>
                    <a:pt x="10780" y="16170"/>
                  </a:lnTo>
                  <a:lnTo>
                    <a:pt x="9702" y="15523"/>
                  </a:lnTo>
                  <a:lnTo>
                    <a:pt x="8624" y="14876"/>
                  </a:lnTo>
                  <a:lnTo>
                    <a:pt x="6900" y="12936"/>
                  </a:lnTo>
                  <a:lnTo>
                    <a:pt x="4097" y="90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a:off x="5160075" y="1973575"/>
              <a:ext cx="199450" cy="274900"/>
            </a:xfrm>
            <a:custGeom>
              <a:avLst/>
              <a:gdLst/>
              <a:ahLst/>
              <a:cxnLst/>
              <a:rect l="l" t="t" r="r" b="b"/>
              <a:pathLst>
                <a:path w="7978" h="10996" fill="none" extrusionOk="0">
                  <a:moveTo>
                    <a:pt x="7762" y="10565"/>
                  </a:moveTo>
                  <a:lnTo>
                    <a:pt x="7762" y="10565"/>
                  </a:lnTo>
                  <a:lnTo>
                    <a:pt x="7115" y="10780"/>
                  </a:lnTo>
                  <a:lnTo>
                    <a:pt x="6468" y="10996"/>
                  </a:lnTo>
                  <a:lnTo>
                    <a:pt x="5822" y="10780"/>
                  </a:lnTo>
                  <a:lnTo>
                    <a:pt x="5175" y="10565"/>
                  </a:lnTo>
                  <a:lnTo>
                    <a:pt x="3881" y="9918"/>
                  </a:lnTo>
                  <a:lnTo>
                    <a:pt x="3019" y="9055"/>
                  </a:lnTo>
                  <a:lnTo>
                    <a:pt x="3019" y="9055"/>
                  </a:lnTo>
                  <a:lnTo>
                    <a:pt x="3235" y="7978"/>
                  </a:lnTo>
                  <a:lnTo>
                    <a:pt x="3450" y="7546"/>
                  </a:lnTo>
                  <a:lnTo>
                    <a:pt x="3666" y="7331"/>
                  </a:lnTo>
                  <a:lnTo>
                    <a:pt x="3666" y="7331"/>
                  </a:lnTo>
                  <a:lnTo>
                    <a:pt x="2803" y="6037"/>
                  </a:lnTo>
                  <a:lnTo>
                    <a:pt x="1725" y="4959"/>
                  </a:lnTo>
                  <a:lnTo>
                    <a:pt x="863" y="3881"/>
                  </a:lnTo>
                  <a:lnTo>
                    <a:pt x="1" y="2372"/>
                  </a:lnTo>
                  <a:lnTo>
                    <a:pt x="1" y="2372"/>
                  </a:lnTo>
                  <a:lnTo>
                    <a:pt x="863" y="1294"/>
                  </a:lnTo>
                  <a:lnTo>
                    <a:pt x="1941" y="648"/>
                  </a:lnTo>
                  <a:lnTo>
                    <a:pt x="3235" y="216"/>
                  </a:lnTo>
                  <a:lnTo>
                    <a:pt x="5175" y="1"/>
                  </a:lnTo>
                  <a:lnTo>
                    <a:pt x="5175" y="1"/>
                  </a:lnTo>
                  <a:lnTo>
                    <a:pt x="5175" y="648"/>
                  </a:lnTo>
                  <a:lnTo>
                    <a:pt x="5390" y="1079"/>
                  </a:lnTo>
                  <a:lnTo>
                    <a:pt x="5390" y="1510"/>
                  </a:lnTo>
                  <a:lnTo>
                    <a:pt x="5390" y="1510"/>
                  </a:lnTo>
                  <a:lnTo>
                    <a:pt x="4528" y="1510"/>
                  </a:lnTo>
                  <a:lnTo>
                    <a:pt x="4097" y="1726"/>
                  </a:lnTo>
                  <a:lnTo>
                    <a:pt x="3666" y="1941"/>
                  </a:lnTo>
                  <a:lnTo>
                    <a:pt x="3235" y="2372"/>
                  </a:lnTo>
                  <a:lnTo>
                    <a:pt x="3235" y="2372"/>
                  </a:lnTo>
                  <a:lnTo>
                    <a:pt x="4097" y="3666"/>
                  </a:lnTo>
                  <a:lnTo>
                    <a:pt x="5175" y="4744"/>
                  </a:lnTo>
                  <a:lnTo>
                    <a:pt x="6468" y="5390"/>
                  </a:lnTo>
                  <a:lnTo>
                    <a:pt x="7546" y="6037"/>
                  </a:lnTo>
                  <a:lnTo>
                    <a:pt x="7546" y="6037"/>
                  </a:lnTo>
                  <a:lnTo>
                    <a:pt x="7762" y="6468"/>
                  </a:lnTo>
                  <a:lnTo>
                    <a:pt x="7546" y="6468"/>
                  </a:lnTo>
                  <a:lnTo>
                    <a:pt x="6900" y="6684"/>
                  </a:lnTo>
                  <a:lnTo>
                    <a:pt x="6900" y="6684"/>
                  </a:lnTo>
                  <a:lnTo>
                    <a:pt x="6468" y="6684"/>
                  </a:lnTo>
                  <a:lnTo>
                    <a:pt x="6468" y="6684"/>
                  </a:lnTo>
                  <a:lnTo>
                    <a:pt x="6684" y="7115"/>
                  </a:lnTo>
                  <a:lnTo>
                    <a:pt x="6900" y="7546"/>
                  </a:lnTo>
                  <a:lnTo>
                    <a:pt x="7546" y="8624"/>
                  </a:lnTo>
                  <a:lnTo>
                    <a:pt x="7977" y="9487"/>
                  </a:lnTo>
                  <a:lnTo>
                    <a:pt x="7977" y="9918"/>
                  </a:lnTo>
                  <a:lnTo>
                    <a:pt x="7762" y="1056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a:off x="1678375" y="2415525"/>
              <a:ext cx="91650" cy="194075"/>
            </a:xfrm>
            <a:custGeom>
              <a:avLst/>
              <a:gdLst/>
              <a:ahLst/>
              <a:cxnLst/>
              <a:rect l="l" t="t" r="r" b="b"/>
              <a:pathLst>
                <a:path w="3666" h="7763" extrusionOk="0">
                  <a:moveTo>
                    <a:pt x="3665" y="7762"/>
                  </a:moveTo>
                  <a:lnTo>
                    <a:pt x="3665" y="7762"/>
                  </a:lnTo>
                  <a:lnTo>
                    <a:pt x="647" y="1"/>
                  </a:lnTo>
                  <a:lnTo>
                    <a:pt x="647" y="1"/>
                  </a:lnTo>
                  <a:lnTo>
                    <a:pt x="0" y="3881"/>
                  </a:lnTo>
                  <a:lnTo>
                    <a:pt x="0" y="3881"/>
                  </a:lnTo>
                  <a:lnTo>
                    <a:pt x="647" y="4313"/>
                  </a:lnTo>
                  <a:lnTo>
                    <a:pt x="1294" y="4744"/>
                  </a:lnTo>
                  <a:lnTo>
                    <a:pt x="1294" y="4744"/>
                  </a:lnTo>
                  <a:lnTo>
                    <a:pt x="1294" y="5391"/>
                  </a:lnTo>
                  <a:lnTo>
                    <a:pt x="1294" y="6037"/>
                  </a:lnTo>
                  <a:lnTo>
                    <a:pt x="1941" y="6900"/>
                  </a:lnTo>
                  <a:lnTo>
                    <a:pt x="2803" y="7546"/>
                  </a:lnTo>
                  <a:lnTo>
                    <a:pt x="3234" y="7762"/>
                  </a:lnTo>
                  <a:lnTo>
                    <a:pt x="3665" y="7762"/>
                  </a:lnTo>
                  <a:lnTo>
                    <a:pt x="3665" y="7762"/>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p:nvPr/>
          </p:nvSpPr>
          <p:spPr>
            <a:xfrm>
              <a:off x="1699925" y="1294475"/>
              <a:ext cx="1988800" cy="3444025"/>
            </a:xfrm>
            <a:custGeom>
              <a:avLst/>
              <a:gdLst/>
              <a:ahLst/>
              <a:cxnLst/>
              <a:rect l="l" t="t" r="r" b="b"/>
              <a:pathLst>
                <a:path w="79552" h="137761" extrusionOk="0">
                  <a:moveTo>
                    <a:pt x="78689" y="83217"/>
                  </a:moveTo>
                  <a:lnTo>
                    <a:pt x="78689" y="83217"/>
                  </a:lnTo>
                  <a:lnTo>
                    <a:pt x="77396" y="83002"/>
                  </a:lnTo>
                  <a:lnTo>
                    <a:pt x="76318" y="82571"/>
                  </a:lnTo>
                  <a:lnTo>
                    <a:pt x="74378" y="81493"/>
                  </a:lnTo>
                  <a:lnTo>
                    <a:pt x="73300" y="80846"/>
                  </a:lnTo>
                  <a:lnTo>
                    <a:pt x="72222" y="80630"/>
                  </a:lnTo>
                  <a:lnTo>
                    <a:pt x="70928" y="80415"/>
                  </a:lnTo>
                  <a:lnTo>
                    <a:pt x="69204" y="80630"/>
                  </a:lnTo>
                  <a:lnTo>
                    <a:pt x="69204" y="80630"/>
                  </a:lnTo>
                  <a:lnTo>
                    <a:pt x="68773" y="79768"/>
                  </a:lnTo>
                  <a:lnTo>
                    <a:pt x="68126" y="79121"/>
                  </a:lnTo>
                  <a:lnTo>
                    <a:pt x="67263" y="78906"/>
                  </a:lnTo>
                  <a:lnTo>
                    <a:pt x="66186" y="78690"/>
                  </a:lnTo>
                  <a:lnTo>
                    <a:pt x="64461" y="78259"/>
                  </a:lnTo>
                  <a:lnTo>
                    <a:pt x="63814" y="77828"/>
                  </a:lnTo>
                  <a:lnTo>
                    <a:pt x="63167" y="76965"/>
                  </a:lnTo>
                  <a:lnTo>
                    <a:pt x="63167" y="76965"/>
                  </a:lnTo>
                  <a:lnTo>
                    <a:pt x="63167" y="76534"/>
                  </a:lnTo>
                  <a:lnTo>
                    <a:pt x="63167" y="76103"/>
                  </a:lnTo>
                  <a:lnTo>
                    <a:pt x="62736" y="75456"/>
                  </a:lnTo>
                  <a:lnTo>
                    <a:pt x="62305" y="74378"/>
                  </a:lnTo>
                  <a:lnTo>
                    <a:pt x="62089" y="73947"/>
                  </a:lnTo>
                  <a:lnTo>
                    <a:pt x="62089" y="73300"/>
                  </a:lnTo>
                  <a:lnTo>
                    <a:pt x="62089" y="73300"/>
                  </a:lnTo>
                  <a:lnTo>
                    <a:pt x="61443" y="72654"/>
                  </a:lnTo>
                  <a:lnTo>
                    <a:pt x="60796" y="72222"/>
                  </a:lnTo>
                  <a:lnTo>
                    <a:pt x="59934" y="71791"/>
                  </a:lnTo>
                  <a:lnTo>
                    <a:pt x="59071" y="71791"/>
                  </a:lnTo>
                  <a:lnTo>
                    <a:pt x="57346" y="71576"/>
                  </a:lnTo>
                  <a:lnTo>
                    <a:pt x="56484" y="71576"/>
                  </a:lnTo>
                  <a:lnTo>
                    <a:pt x="55837" y="71360"/>
                  </a:lnTo>
                  <a:lnTo>
                    <a:pt x="55837" y="71360"/>
                  </a:lnTo>
                  <a:lnTo>
                    <a:pt x="55191" y="70929"/>
                  </a:lnTo>
                  <a:lnTo>
                    <a:pt x="54759" y="70498"/>
                  </a:lnTo>
                  <a:lnTo>
                    <a:pt x="53897" y="69635"/>
                  </a:lnTo>
                  <a:lnTo>
                    <a:pt x="53250" y="68773"/>
                  </a:lnTo>
                  <a:lnTo>
                    <a:pt x="52604" y="68342"/>
                  </a:lnTo>
                  <a:lnTo>
                    <a:pt x="51957" y="68342"/>
                  </a:lnTo>
                  <a:lnTo>
                    <a:pt x="51957" y="68342"/>
                  </a:lnTo>
                  <a:lnTo>
                    <a:pt x="51741" y="67264"/>
                  </a:lnTo>
                  <a:lnTo>
                    <a:pt x="51310" y="66402"/>
                  </a:lnTo>
                  <a:lnTo>
                    <a:pt x="51310" y="66402"/>
                  </a:lnTo>
                  <a:lnTo>
                    <a:pt x="51094" y="66833"/>
                  </a:lnTo>
                  <a:lnTo>
                    <a:pt x="50663" y="66833"/>
                  </a:lnTo>
                  <a:lnTo>
                    <a:pt x="50232" y="66402"/>
                  </a:lnTo>
                  <a:lnTo>
                    <a:pt x="50232" y="66402"/>
                  </a:lnTo>
                  <a:lnTo>
                    <a:pt x="49801" y="66186"/>
                  </a:lnTo>
                  <a:lnTo>
                    <a:pt x="49154" y="66186"/>
                  </a:lnTo>
                  <a:lnTo>
                    <a:pt x="49154" y="66186"/>
                  </a:lnTo>
                  <a:lnTo>
                    <a:pt x="48292" y="66402"/>
                  </a:lnTo>
                  <a:lnTo>
                    <a:pt x="47430" y="66617"/>
                  </a:lnTo>
                  <a:lnTo>
                    <a:pt x="46567" y="66617"/>
                  </a:lnTo>
                  <a:lnTo>
                    <a:pt x="45705" y="66402"/>
                  </a:lnTo>
                  <a:lnTo>
                    <a:pt x="44196" y="65755"/>
                  </a:lnTo>
                  <a:lnTo>
                    <a:pt x="42471" y="65108"/>
                  </a:lnTo>
                  <a:lnTo>
                    <a:pt x="42471" y="65108"/>
                  </a:lnTo>
                  <a:lnTo>
                    <a:pt x="42040" y="65108"/>
                  </a:lnTo>
                  <a:lnTo>
                    <a:pt x="41609" y="65324"/>
                  </a:lnTo>
                  <a:lnTo>
                    <a:pt x="41609" y="65324"/>
                  </a:lnTo>
                  <a:lnTo>
                    <a:pt x="41393" y="65755"/>
                  </a:lnTo>
                  <a:lnTo>
                    <a:pt x="40746" y="65755"/>
                  </a:lnTo>
                  <a:lnTo>
                    <a:pt x="40746" y="65755"/>
                  </a:lnTo>
                  <a:lnTo>
                    <a:pt x="40746" y="65324"/>
                  </a:lnTo>
                  <a:lnTo>
                    <a:pt x="40962" y="64892"/>
                  </a:lnTo>
                  <a:lnTo>
                    <a:pt x="40962" y="64461"/>
                  </a:lnTo>
                  <a:lnTo>
                    <a:pt x="40531" y="64246"/>
                  </a:lnTo>
                  <a:lnTo>
                    <a:pt x="40531" y="64246"/>
                  </a:lnTo>
                  <a:lnTo>
                    <a:pt x="39884" y="64892"/>
                  </a:lnTo>
                  <a:lnTo>
                    <a:pt x="38806" y="65324"/>
                  </a:lnTo>
                  <a:lnTo>
                    <a:pt x="37944" y="65755"/>
                  </a:lnTo>
                  <a:lnTo>
                    <a:pt x="36866" y="65970"/>
                  </a:lnTo>
                  <a:lnTo>
                    <a:pt x="36866" y="65970"/>
                  </a:lnTo>
                  <a:lnTo>
                    <a:pt x="36219" y="66617"/>
                  </a:lnTo>
                  <a:lnTo>
                    <a:pt x="36003" y="67479"/>
                  </a:lnTo>
                  <a:lnTo>
                    <a:pt x="35572" y="68126"/>
                  </a:lnTo>
                  <a:lnTo>
                    <a:pt x="35141" y="68342"/>
                  </a:lnTo>
                  <a:lnTo>
                    <a:pt x="34710" y="68557"/>
                  </a:lnTo>
                  <a:lnTo>
                    <a:pt x="34710" y="68557"/>
                  </a:lnTo>
                  <a:lnTo>
                    <a:pt x="34279" y="68126"/>
                  </a:lnTo>
                  <a:lnTo>
                    <a:pt x="33632" y="67911"/>
                  </a:lnTo>
                  <a:lnTo>
                    <a:pt x="32554" y="67695"/>
                  </a:lnTo>
                  <a:lnTo>
                    <a:pt x="31261" y="67695"/>
                  </a:lnTo>
                  <a:lnTo>
                    <a:pt x="29967" y="68342"/>
                  </a:lnTo>
                  <a:lnTo>
                    <a:pt x="29967" y="68342"/>
                  </a:lnTo>
                  <a:lnTo>
                    <a:pt x="29320" y="67911"/>
                  </a:lnTo>
                  <a:lnTo>
                    <a:pt x="28674" y="67264"/>
                  </a:lnTo>
                  <a:lnTo>
                    <a:pt x="28242" y="66617"/>
                  </a:lnTo>
                  <a:lnTo>
                    <a:pt x="27811" y="65755"/>
                  </a:lnTo>
                  <a:lnTo>
                    <a:pt x="27811" y="65755"/>
                  </a:lnTo>
                  <a:lnTo>
                    <a:pt x="28242" y="63599"/>
                  </a:lnTo>
                  <a:lnTo>
                    <a:pt x="28674" y="61227"/>
                  </a:lnTo>
                  <a:lnTo>
                    <a:pt x="28674" y="61227"/>
                  </a:lnTo>
                  <a:lnTo>
                    <a:pt x="28027" y="60796"/>
                  </a:lnTo>
                  <a:lnTo>
                    <a:pt x="27380" y="60581"/>
                  </a:lnTo>
                  <a:lnTo>
                    <a:pt x="25871" y="60581"/>
                  </a:lnTo>
                  <a:lnTo>
                    <a:pt x="25871" y="60581"/>
                  </a:lnTo>
                  <a:lnTo>
                    <a:pt x="24577" y="60581"/>
                  </a:lnTo>
                  <a:lnTo>
                    <a:pt x="23284" y="60365"/>
                  </a:lnTo>
                  <a:lnTo>
                    <a:pt x="23284" y="60365"/>
                  </a:lnTo>
                  <a:lnTo>
                    <a:pt x="23931" y="59072"/>
                  </a:lnTo>
                  <a:lnTo>
                    <a:pt x="24577" y="57778"/>
                  </a:lnTo>
                  <a:lnTo>
                    <a:pt x="25009" y="56485"/>
                  </a:lnTo>
                  <a:lnTo>
                    <a:pt x="25440" y="54760"/>
                  </a:lnTo>
                  <a:lnTo>
                    <a:pt x="25440" y="54760"/>
                  </a:lnTo>
                  <a:lnTo>
                    <a:pt x="25224" y="54544"/>
                  </a:lnTo>
                  <a:lnTo>
                    <a:pt x="24793" y="54329"/>
                  </a:lnTo>
                  <a:lnTo>
                    <a:pt x="23931" y="54329"/>
                  </a:lnTo>
                  <a:lnTo>
                    <a:pt x="22422" y="54760"/>
                  </a:lnTo>
                  <a:lnTo>
                    <a:pt x="22422" y="54760"/>
                  </a:lnTo>
                  <a:lnTo>
                    <a:pt x="22206" y="55622"/>
                  </a:lnTo>
                  <a:lnTo>
                    <a:pt x="21775" y="56269"/>
                  </a:lnTo>
                  <a:lnTo>
                    <a:pt x="21128" y="56700"/>
                  </a:lnTo>
                  <a:lnTo>
                    <a:pt x="20481" y="57347"/>
                  </a:lnTo>
                  <a:lnTo>
                    <a:pt x="19835" y="57563"/>
                  </a:lnTo>
                  <a:lnTo>
                    <a:pt x="18972" y="57778"/>
                  </a:lnTo>
                  <a:lnTo>
                    <a:pt x="17894" y="57778"/>
                  </a:lnTo>
                  <a:lnTo>
                    <a:pt x="16816" y="57778"/>
                  </a:lnTo>
                  <a:lnTo>
                    <a:pt x="16816" y="57778"/>
                  </a:lnTo>
                  <a:lnTo>
                    <a:pt x="15738" y="56916"/>
                  </a:lnTo>
                  <a:lnTo>
                    <a:pt x="15307" y="55838"/>
                  </a:lnTo>
                  <a:lnTo>
                    <a:pt x="15092" y="54760"/>
                  </a:lnTo>
                  <a:lnTo>
                    <a:pt x="15092" y="53466"/>
                  </a:lnTo>
                  <a:lnTo>
                    <a:pt x="15307" y="52173"/>
                  </a:lnTo>
                  <a:lnTo>
                    <a:pt x="15738" y="50664"/>
                  </a:lnTo>
                  <a:lnTo>
                    <a:pt x="16385" y="48077"/>
                  </a:lnTo>
                  <a:lnTo>
                    <a:pt x="16385" y="48077"/>
                  </a:lnTo>
                  <a:lnTo>
                    <a:pt x="18110" y="46999"/>
                  </a:lnTo>
                  <a:lnTo>
                    <a:pt x="19835" y="46136"/>
                  </a:lnTo>
                  <a:lnTo>
                    <a:pt x="20912" y="45705"/>
                  </a:lnTo>
                  <a:lnTo>
                    <a:pt x="21990" y="45705"/>
                  </a:lnTo>
                  <a:lnTo>
                    <a:pt x="23068" y="45921"/>
                  </a:lnTo>
                  <a:lnTo>
                    <a:pt x="24362" y="46352"/>
                  </a:lnTo>
                  <a:lnTo>
                    <a:pt x="24362" y="46352"/>
                  </a:lnTo>
                  <a:lnTo>
                    <a:pt x="25009" y="45705"/>
                  </a:lnTo>
                  <a:lnTo>
                    <a:pt x="25871" y="45274"/>
                  </a:lnTo>
                  <a:lnTo>
                    <a:pt x="26949" y="45059"/>
                  </a:lnTo>
                  <a:lnTo>
                    <a:pt x="28027" y="45059"/>
                  </a:lnTo>
                  <a:lnTo>
                    <a:pt x="29105" y="45059"/>
                  </a:lnTo>
                  <a:lnTo>
                    <a:pt x="30183" y="45490"/>
                  </a:lnTo>
                  <a:lnTo>
                    <a:pt x="31045" y="45705"/>
                  </a:lnTo>
                  <a:lnTo>
                    <a:pt x="31692" y="46352"/>
                  </a:lnTo>
                  <a:lnTo>
                    <a:pt x="31692" y="46352"/>
                  </a:lnTo>
                  <a:lnTo>
                    <a:pt x="31692" y="47214"/>
                  </a:lnTo>
                  <a:lnTo>
                    <a:pt x="31476" y="48077"/>
                  </a:lnTo>
                  <a:lnTo>
                    <a:pt x="31476" y="48077"/>
                  </a:lnTo>
                  <a:lnTo>
                    <a:pt x="32554" y="48723"/>
                  </a:lnTo>
                  <a:lnTo>
                    <a:pt x="33416" y="48939"/>
                  </a:lnTo>
                  <a:lnTo>
                    <a:pt x="34279" y="48939"/>
                  </a:lnTo>
                  <a:lnTo>
                    <a:pt x="34279" y="48939"/>
                  </a:lnTo>
                  <a:lnTo>
                    <a:pt x="34063" y="46783"/>
                  </a:lnTo>
                  <a:lnTo>
                    <a:pt x="33848" y="45705"/>
                  </a:lnTo>
                  <a:lnTo>
                    <a:pt x="33848" y="44412"/>
                  </a:lnTo>
                  <a:lnTo>
                    <a:pt x="33848" y="44412"/>
                  </a:lnTo>
                  <a:lnTo>
                    <a:pt x="34494" y="43549"/>
                  </a:lnTo>
                  <a:lnTo>
                    <a:pt x="35357" y="42903"/>
                  </a:lnTo>
                  <a:lnTo>
                    <a:pt x="37297" y="41609"/>
                  </a:lnTo>
                  <a:lnTo>
                    <a:pt x="41393" y="39238"/>
                  </a:lnTo>
                  <a:lnTo>
                    <a:pt x="41393" y="39238"/>
                  </a:lnTo>
                  <a:lnTo>
                    <a:pt x="41393" y="36866"/>
                  </a:lnTo>
                  <a:lnTo>
                    <a:pt x="41393" y="36866"/>
                  </a:lnTo>
                  <a:lnTo>
                    <a:pt x="42471" y="36866"/>
                  </a:lnTo>
                  <a:lnTo>
                    <a:pt x="42471" y="36866"/>
                  </a:lnTo>
                  <a:lnTo>
                    <a:pt x="43118" y="36004"/>
                  </a:lnTo>
                  <a:lnTo>
                    <a:pt x="43549" y="35357"/>
                  </a:lnTo>
                  <a:lnTo>
                    <a:pt x="45058" y="34279"/>
                  </a:lnTo>
                  <a:lnTo>
                    <a:pt x="46783" y="33417"/>
                  </a:lnTo>
                  <a:lnTo>
                    <a:pt x="48723" y="32770"/>
                  </a:lnTo>
                  <a:lnTo>
                    <a:pt x="48723" y="32770"/>
                  </a:lnTo>
                  <a:lnTo>
                    <a:pt x="48939" y="31908"/>
                  </a:lnTo>
                  <a:lnTo>
                    <a:pt x="49370" y="31045"/>
                  </a:lnTo>
                  <a:lnTo>
                    <a:pt x="50017" y="30614"/>
                  </a:lnTo>
                  <a:lnTo>
                    <a:pt x="50879" y="30183"/>
                  </a:lnTo>
                  <a:lnTo>
                    <a:pt x="52819" y="29752"/>
                  </a:lnTo>
                  <a:lnTo>
                    <a:pt x="54544" y="29105"/>
                  </a:lnTo>
                  <a:lnTo>
                    <a:pt x="54544" y="29105"/>
                  </a:lnTo>
                  <a:lnTo>
                    <a:pt x="54113" y="29752"/>
                  </a:lnTo>
                  <a:lnTo>
                    <a:pt x="53897" y="30183"/>
                  </a:lnTo>
                  <a:lnTo>
                    <a:pt x="54113" y="30830"/>
                  </a:lnTo>
                  <a:lnTo>
                    <a:pt x="54113" y="30830"/>
                  </a:lnTo>
                  <a:lnTo>
                    <a:pt x="54975" y="30183"/>
                  </a:lnTo>
                  <a:lnTo>
                    <a:pt x="55837" y="29967"/>
                  </a:lnTo>
                  <a:lnTo>
                    <a:pt x="57778" y="29321"/>
                  </a:lnTo>
                  <a:lnTo>
                    <a:pt x="58640" y="29105"/>
                  </a:lnTo>
                  <a:lnTo>
                    <a:pt x="59502" y="28674"/>
                  </a:lnTo>
                  <a:lnTo>
                    <a:pt x="60149" y="28243"/>
                  </a:lnTo>
                  <a:lnTo>
                    <a:pt x="60580" y="27596"/>
                  </a:lnTo>
                  <a:lnTo>
                    <a:pt x="60580" y="27596"/>
                  </a:lnTo>
                  <a:lnTo>
                    <a:pt x="59934" y="27596"/>
                  </a:lnTo>
                  <a:lnTo>
                    <a:pt x="59071" y="27812"/>
                  </a:lnTo>
                  <a:lnTo>
                    <a:pt x="59071" y="27812"/>
                  </a:lnTo>
                  <a:lnTo>
                    <a:pt x="58424" y="28027"/>
                  </a:lnTo>
                  <a:lnTo>
                    <a:pt x="57778" y="28243"/>
                  </a:lnTo>
                  <a:lnTo>
                    <a:pt x="57131" y="28027"/>
                  </a:lnTo>
                  <a:lnTo>
                    <a:pt x="56700" y="27596"/>
                  </a:lnTo>
                  <a:lnTo>
                    <a:pt x="56700" y="27596"/>
                  </a:lnTo>
                  <a:lnTo>
                    <a:pt x="56700" y="26518"/>
                  </a:lnTo>
                  <a:lnTo>
                    <a:pt x="57131" y="26087"/>
                  </a:lnTo>
                  <a:lnTo>
                    <a:pt x="57562" y="25656"/>
                  </a:lnTo>
                  <a:lnTo>
                    <a:pt x="57778" y="25009"/>
                  </a:lnTo>
                  <a:lnTo>
                    <a:pt x="57778" y="25009"/>
                  </a:lnTo>
                  <a:lnTo>
                    <a:pt x="57562" y="24793"/>
                  </a:lnTo>
                  <a:lnTo>
                    <a:pt x="57346" y="24578"/>
                  </a:lnTo>
                  <a:lnTo>
                    <a:pt x="56700" y="24578"/>
                  </a:lnTo>
                  <a:lnTo>
                    <a:pt x="56700" y="24578"/>
                  </a:lnTo>
                  <a:lnTo>
                    <a:pt x="56269" y="24578"/>
                  </a:lnTo>
                  <a:lnTo>
                    <a:pt x="55837" y="24578"/>
                  </a:lnTo>
                  <a:lnTo>
                    <a:pt x="55837" y="24578"/>
                  </a:lnTo>
                  <a:lnTo>
                    <a:pt x="56053" y="23931"/>
                  </a:lnTo>
                  <a:lnTo>
                    <a:pt x="56700" y="23500"/>
                  </a:lnTo>
                  <a:lnTo>
                    <a:pt x="57131" y="23500"/>
                  </a:lnTo>
                  <a:lnTo>
                    <a:pt x="57778" y="23715"/>
                  </a:lnTo>
                  <a:lnTo>
                    <a:pt x="59071" y="24362"/>
                  </a:lnTo>
                  <a:lnTo>
                    <a:pt x="59934" y="25009"/>
                  </a:lnTo>
                  <a:lnTo>
                    <a:pt x="59934" y="25009"/>
                  </a:lnTo>
                  <a:lnTo>
                    <a:pt x="60149" y="24793"/>
                  </a:lnTo>
                  <a:lnTo>
                    <a:pt x="60149" y="24578"/>
                  </a:lnTo>
                  <a:lnTo>
                    <a:pt x="59718" y="24147"/>
                  </a:lnTo>
                  <a:lnTo>
                    <a:pt x="59502" y="23931"/>
                  </a:lnTo>
                  <a:lnTo>
                    <a:pt x="59287" y="23931"/>
                  </a:lnTo>
                  <a:lnTo>
                    <a:pt x="59502" y="23715"/>
                  </a:lnTo>
                  <a:lnTo>
                    <a:pt x="59502" y="23715"/>
                  </a:lnTo>
                  <a:lnTo>
                    <a:pt x="60365" y="23715"/>
                  </a:lnTo>
                  <a:lnTo>
                    <a:pt x="61227" y="23715"/>
                  </a:lnTo>
                  <a:lnTo>
                    <a:pt x="62736" y="23284"/>
                  </a:lnTo>
                  <a:lnTo>
                    <a:pt x="64030" y="22853"/>
                  </a:lnTo>
                  <a:lnTo>
                    <a:pt x="65539" y="22638"/>
                  </a:lnTo>
                  <a:lnTo>
                    <a:pt x="65539" y="22638"/>
                  </a:lnTo>
                  <a:lnTo>
                    <a:pt x="64676" y="23500"/>
                  </a:lnTo>
                  <a:lnTo>
                    <a:pt x="63598" y="24362"/>
                  </a:lnTo>
                  <a:lnTo>
                    <a:pt x="62736" y="25440"/>
                  </a:lnTo>
                  <a:lnTo>
                    <a:pt x="62521" y="25871"/>
                  </a:lnTo>
                  <a:lnTo>
                    <a:pt x="62521" y="26302"/>
                  </a:lnTo>
                  <a:lnTo>
                    <a:pt x="62521" y="26302"/>
                  </a:lnTo>
                  <a:lnTo>
                    <a:pt x="64030" y="26302"/>
                  </a:lnTo>
                  <a:lnTo>
                    <a:pt x="65323" y="26518"/>
                  </a:lnTo>
                  <a:lnTo>
                    <a:pt x="67910" y="27165"/>
                  </a:lnTo>
                  <a:lnTo>
                    <a:pt x="67910" y="27165"/>
                  </a:lnTo>
                  <a:lnTo>
                    <a:pt x="67910" y="26734"/>
                  </a:lnTo>
                  <a:lnTo>
                    <a:pt x="67910" y="26087"/>
                  </a:lnTo>
                  <a:lnTo>
                    <a:pt x="67695" y="25440"/>
                  </a:lnTo>
                  <a:lnTo>
                    <a:pt x="67910" y="24578"/>
                  </a:lnTo>
                  <a:lnTo>
                    <a:pt x="67910" y="24578"/>
                  </a:lnTo>
                  <a:lnTo>
                    <a:pt x="67479" y="24362"/>
                  </a:lnTo>
                  <a:lnTo>
                    <a:pt x="66832" y="24362"/>
                  </a:lnTo>
                  <a:lnTo>
                    <a:pt x="66401" y="24147"/>
                  </a:lnTo>
                  <a:lnTo>
                    <a:pt x="66186" y="23931"/>
                  </a:lnTo>
                  <a:lnTo>
                    <a:pt x="66186" y="23715"/>
                  </a:lnTo>
                  <a:lnTo>
                    <a:pt x="66186" y="23715"/>
                  </a:lnTo>
                  <a:lnTo>
                    <a:pt x="66617" y="22853"/>
                  </a:lnTo>
                  <a:lnTo>
                    <a:pt x="67048" y="22206"/>
                  </a:lnTo>
                  <a:lnTo>
                    <a:pt x="67263" y="21344"/>
                  </a:lnTo>
                  <a:lnTo>
                    <a:pt x="67479" y="20266"/>
                  </a:lnTo>
                  <a:lnTo>
                    <a:pt x="67479" y="20266"/>
                  </a:lnTo>
                  <a:lnTo>
                    <a:pt x="66401" y="18973"/>
                  </a:lnTo>
                  <a:lnTo>
                    <a:pt x="65754" y="18326"/>
                  </a:lnTo>
                  <a:lnTo>
                    <a:pt x="64892" y="18110"/>
                  </a:lnTo>
                  <a:lnTo>
                    <a:pt x="64892" y="18110"/>
                  </a:lnTo>
                  <a:lnTo>
                    <a:pt x="64676" y="16817"/>
                  </a:lnTo>
                  <a:lnTo>
                    <a:pt x="64461" y="15523"/>
                  </a:lnTo>
                  <a:lnTo>
                    <a:pt x="64245" y="14230"/>
                  </a:lnTo>
                  <a:lnTo>
                    <a:pt x="64030" y="13798"/>
                  </a:lnTo>
                  <a:lnTo>
                    <a:pt x="63598" y="13367"/>
                  </a:lnTo>
                  <a:lnTo>
                    <a:pt x="63598" y="13367"/>
                  </a:lnTo>
                  <a:lnTo>
                    <a:pt x="62736" y="13798"/>
                  </a:lnTo>
                  <a:lnTo>
                    <a:pt x="62089" y="14445"/>
                  </a:lnTo>
                  <a:lnTo>
                    <a:pt x="61227" y="14876"/>
                  </a:lnTo>
                  <a:lnTo>
                    <a:pt x="60796" y="15092"/>
                  </a:lnTo>
                  <a:lnTo>
                    <a:pt x="60149" y="15308"/>
                  </a:lnTo>
                  <a:lnTo>
                    <a:pt x="60149" y="15308"/>
                  </a:lnTo>
                  <a:lnTo>
                    <a:pt x="59502" y="14876"/>
                  </a:lnTo>
                  <a:lnTo>
                    <a:pt x="59287" y="14445"/>
                  </a:lnTo>
                  <a:lnTo>
                    <a:pt x="59287" y="14014"/>
                  </a:lnTo>
                  <a:lnTo>
                    <a:pt x="59287" y="14014"/>
                  </a:lnTo>
                  <a:lnTo>
                    <a:pt x="59287" y="13583"/>
                  </a:lnTo>
                  <a:lnTo>
                    <a:pt x="59502" y="13367"/>
                  </a:lnTo>
                  <a:lnTo>
                    <a:pt x="59718" y="13152"/>
                  </a:lnTo>
                  <a:lnTo>
                    <a:pt x="59718" y="12721"/>
                  </a:lnTo>
                  <a:lnTo>
                    <a:pt x="59718" y="12721"/>
                  </a:lnTo>
                  <a:lnTo>
                    <a:pt x="59071" y="12505"/>
                  </a:lnTo>
                  <a:lnTo>
                    <a:pt x="58640" y="12074"/>
                  </a:lnTo>
                  <a:lnTo>
                    <a:pt x="57562" y="10996"/>
                  </a:lnTo>
                  <a:lnTo>
                    <a:pt x="57562" y="10996"/>
                  </a:lnTo>
                  <a:lnTo>
                    <a:pt x="57131" y="11211"/>
                  </a:lnTo>
                  <a:lnTo>
                    <a:pt x="56484" y="11211"/>
                  </a:lnTo>
                  <a:lnTo>
                    <a:pt x="55406" y="11211"/>
                  </a:lnTo>
                  <a:lnTo>
                    <a:pt x="55406" y="11211"/>
                  </a:lnTo>
                  <a:lnTo>
                    <a:pt x="53897" y="10996"/>
                  </a:lnTo>
                  <a:lnTo>
                    <a:pt x="53897" y="10996"/>
                  </a:lnTo>
                  <a:lnTo>
                    <a:pt x="53466" y="11427"/>
                  </a:lnTo>
                  <a:lnTo>
                    <a:pt x="53035" y="12074"/>
                  </a:lnTo>
                  <a:lnTo>
                    <a:pt x="52604" y="13367"/>
                  </a:lnTo>
                  <a:lnTo>
                    <a:pt x="51741" y="16170"/>
                  </a:lnTo>
                  <a:lnTo>
                    <a:pt x="51310" y="17248"/>
                  </a:lnTo>
                  <a:lnTo>
                    <a:pt x="50879" y="17895"/>
                  </a:lnTo>
                  <a:lnTo>
                    <a:pt x="50448" y="18326"/>
                  </a:lnTo>
                  <a:lnTo>
                    <a:pt x="49801" y="18757"/>
                  </a:lnTo>
                  <a:lnTo>
                    <a:pt x="49154" y="18973"/>
                  </a:lnTo>
                  <a:lnTo>
                    <a:pt x="48292" y="18973"/>
                  </a:lnTo>
                  <a:lnTo>
                    <a:pt x="47214" y="18973"/>
                  </a:lnTo>
                  <a:lnTo>
                    <a:pt x="47214" y="18973"/>
                  </a:lnTo>
                  <a:lnTo>
                    <a:pt x="46352" y="21128"/>
                  </a:lnTo>
                  <a:lnTo>
                    <a:pt x="46136" y="21560"/>
                  </a:lnTo>
                  <a:lnTo>
                    <a:pt x="45705" y="21991"/>
                  </a:lnTo>
                  <a:lnTo>
                    <a:pt x="45274" y="22206"/>
                  </a:lnTo>
                  <a:lnTo>
                    <a:pt x="44627" y="22422"/>
                  </a:lnTo>
                  <a:lnTo>
                    <a:pt x="44627" y="22422"/>
                  </a:lnTo>
                  <a:lnTo>
                    <a:pt x="44196" y="21991"/>
                  </a:lnTo>
                  <a:lnTo>
                    <a:pt x="43980" y="21344"/>
                  </a:lnTo>
                  <a:lnTo>
                    <a:pt x="43980" y="20913"/>
                  </a:lnTo>
                  <a:lnTo>
                    <a:pt x="44196" y="20482"/>
                  </a:lnTo>
                  <a:lnTo>
                    <a:pt x="44627" y="19404"/>
                  </a:lnTo>
                  <a:lnTo>
                    <a:pt x="45058" y="18541"/>
                  </a:lnTo>
                  <a:lnTo>
                    <a:pt x="45058" y="18541"/>
                  </a:lnTo>
                  <a:lnTo>
                    <a:pt x="43980" y="18541"/>
                  </a:lnTo>
                  <a:lnTo>
                    <a:pt x="42902" y="18326"/>
                  </a:lnTo>
                  <a:lnTo>
                    <a:pt x="41393" y="17463"/>
                  </a:lnTo>
                  <a:lnTo>
                    <a:pt x="41393" y="17463"/>
                  </a:lnTo>
                  <a:lnTo>
                    <a:pt x="39884" y="16601"/>
                  </a:lnTo>
                  <a:lnTo>
                    <a:pt x="39022" y="16386"/>
                  </a:lnTo>
                  <a:lnTo>
                    <a:pt x="37944" y="16386"/>
                  </a:lnTo>
                  <a:lnTo>
                    <a:pt x="37944" y="16386"/>
                  </a:lnTo>
                  <a:lnTo>
                    <a:pt x="38159" y="15523"/>
                  </a:lnTo>
                  <a:lnTo>
                    <a:pt x="37944" y="15092"/>
                  </a:lnTo>
                  <a:lnTo>
                    <a:pt x="37513" y="14230"/>
                  </a:lnTo>
                  <a:lnTo>
                    <a:pt x="37513" y="14230"/>
                  </a:lnTo>
                  <a:lnTo>
                    <a:pt x="38591" y="13152"/>
                  </a:lnTo>
                  <a:lnTo>
                    <a:pt x="39884" y="12289"/>
                  </a:lnTo>
                  <a:lnTo>
                    <a:pt x="41178" y="11643"/>
                  </a:lnTo>
                  <a:lnTo>
                    <a:pt x="42687" y="10996"/>
                  </a:lnTo>
                  <a:lnTo>
                    <a:pt x="45920" y="9918"/>
                  </a:lnTo>
                  <a:lnTo>
                    <a:pt x="49154" y="8840"/>
                  </a:lnTo>
                  <a:lnTo>
                    <a:pt x="49154" y="8840"/>
                  </a:lnTo>
                  <a:lnTo>
                    <a:pt x="48723" y="9271"/>
                  </a:lnTo>
                  <a:lnTo>
                    <a:pt x="48292" y="9487"/>
                  </a:lnTo>
                  <a:lnTo>
                    <a:pt x="48076" y="9918"/>
                  </a:lnTo>
                  <a:lnTo>
                    <a:pt x="48076" y="10134"/>
                  </a:lnTo>
                  <a:lnTo>
                    <a:pt x="48076" y="10349"/>
                  </a:lnTo>
                  <a:lnTo>
                    <a:pt x="48076" y="10349"/>
                  </a:lnTo>
                  <a:lnTo>
                    <a:pt x="49154" y="10349"/>
                  </a:lnTo>
                  <a:lnTo>
                    <a:pt x="50232" y="10134"/>
                  </a:lnTo>
                  <a:lnTo>
                    <a:pt x="50232" y="10134"/>
                  </a:lnTo>
                  <a:lnTo>
                    <a:pt x="51526" y="9918"/>
                  </a:lnTo>
                  <a:lnTo>
                    <a:pt x="52172" y="9918"/>
                  </a:lnTo>
                  <a:lnTo>
                    <a:pt x="52819" y="10134"/>
                  </a:lnTo>
                  <a:lnTo>
                    <a:pt x="52819" y="10134"/>
                  </a:lnTo>
                  <a:lnTo>
                    <a:pt x="52604" y="9702"/>
                  </a:lnTo>
                  <a:lnTo>
                    <a:pt x="52388" y="9271"/>
                  </a:lnTo>
                  <a:lnTo>
                    <a:pt x="51741" y="8624"/>
                  </a:lnTo>
                  <a:lnTo>
                    <a:pt x="50879" y="8193"/>
                  </a:lnTo>
                  <a:lnTo>
                    <a:pt x="50663" y="7978"/>
                  </a:lnTo>
                  <a:lnTo>
                    <a:pt x="50663" y="7546"/>
                  </a:lnTo>
                  <a:lnTo>
                    <a:pt x="50663" y="7546"/>
                  </a:lnTo>
                  <a:lnTo>
                    <a:pt x="51526" y="7762"/>
                  </a:lnTo>
                  <a:lnTo>
                    <a:pt x="52388" y="7762"/>
                  </a:lnTo>
                  <a:lnTo>
                    <a:pt x="53250" y="7546"/>
                  </a:lnTo>
                  <a:lnTo>
                    <a:pt x="54113" y="6900"/>
                  </a:lnTo>
                  <a:lnTo>
                    <a:pt x="55406" y="5822"/>
                  </a:lnTo>
                  <a:lnTo>
                    <a:pt x="56484" y="4313"/>
                  </a:lnTo>
                  <a:lnTo>
                    <a:pt x="56484" y="4313"/>
                  </a:lnTo>
                  <a:lnTo>
                    <a:pt x="58209" y="4313"/>
                  </a:lnTo>
                  <a:lnTo>
                    <a:pt x="59718" y="4097"/>
                  </a:lnTo>
                  <a:lnTo>
                    <a:pt x="59718" y="4097"/>
                  </a:lnTo>
                  <a:lnTo>
                    <a:pt x="60796" y="5175"/>
                  </a:lnTo>
                  <a:lnTo>
                    <a:pt x="62089" y="6253"/>
                  </a:lnTo>
                  <a:lnTo>
                    <a:pt x="62089" y="6253"/>
                  </a:lnTo>
                  <a:lnTo>
                    <a:pt x="61443" y="6900"/>
                  </a:lnTo>
                  <a:lnTo>
                    <a:pt x="60796" y="7331"/>
                  </a:lnTo>
                  <a:lnTo>
                    <a:pt x="59071" y="7978"/>
                  </a:lnTo>
                  <a:lnTo>
                    <a:pt x="57131" y="8409"/>
                  </a:lnTo>
                  <a:lnTo>
                    <a:pt x="56269" y="8840"/>
                  </a:lnTo>
                  <a:lnTo>
                    <a:pt x="55622" y="9271"/>
                  </a:lnTo>
                  <a:lnTo>
                    <a:pt x="55622" y="9271"/>
                  </a:lnTo>
                  <a:lnTo>
                    <a:pt x="55837" y="9487"/>
                  </a:lnTo>
                  <a:lnTo>
                    <a:pt x="56269" y="9487"/>
                  </a:lnTo>
                  <a:lnTo>
                    <a:pt x="57131" y="9271"/>
                  </a:lnTo>
                  <a:lnTo>
                    <a:pt x="57131" y="9271"/>
                  </a:lnTo>
                  <a:lnTo>
                    <a:pt x="57778" y="9271"/>
                  </a:lnTo>
                  <a:lnTo>
                    <a:pt x="58640" y="9271"/>
                  </a:lnTo>
                  <a:lnTo>
                    <a:pt x="58640" y="9271"/>
                  </a:lnTo>
                  <a:lnTo>
                    <a:pt x="59502" y="10134"/>
                  </a:lnTo>
                  <a:lnTo>
                    <a:pt x="60580" y="10996"/>
                  </a:lnTo>
                  <a:lnTo>
                    <a:pt x="61874" y="11427"/>
                  </a:lnTo>
                  <a:lnTo>
                    <a:pt x="63598" y="11858"/>
                  </a:lnTo>
                  <a:lnTo>
                    <a:pt x="63598" y="11858"/>
                  </a:lnTo>
                  <a:lnTo>
                    <a:pt x="63598" y="11211"/>
                  </a:lnTo>
                  <a:lnTo>
                    <a:pt x="63383" y="10996"/>
                  </a:lnTo>
                  <a:lnTo>
                    <a:pt x="63167" y="10780"/>
                  </a:lnTo>
                  <a:lnTo>
                    <a:pt x="63383" y="10565"/>
                  </a:lnTo>
                  <a:lnTo>
                    <a:pt x="63383" y="10565"/>
                  </a:lnTo>
                  <a:lnTo>
                    <a:pt x="64245" y="10780"/>
                  </a:lnTo>
                  <a:lnTo>
                    <a:pt x="65108" y="10780"/>
                  </a:lnTo>
                  <a:lnTo>
                    <a:pt x="65539" y="10565"/>
                  </a:lnTo>
                  <a:lnTo>
                    <a:pt x="65970" y="9702"/>
                  </a:lnTo>
                  <a:lnTo>
                    <a:pt x="65970" y="9702"/>
                  </a:lnTo>
                  <a:lnTo>
                    <a:pt x="65754" y="9056"/>
                  </a:lnTo>
                  <a:lnTo>
                    <a:pt x="65539" y="8840"/>
                  </a:lnTo>
                  <a:lnTo>
                    <a:pt x="65108" y="8409"/>
                  </a:lnTo>
                  <a:lnTo>
                    <a:pt x="65108" y="7762"/>
                  </a:lnTo>
                  <a:lnTo>
                    <a:pt x="65108" y="7762"/>
                  </a:lnTo>
                  <a:lnTo>
                    <a:pt x="65323" y="7546"/>
                  </a:lnTo>
                  <a:lnTo>
                    <a:pt x="65754" y="7546"/>
                  </a:lnTo>
                  <a:lnTo>
                    <a:pt x="66186" y="7978"/>
                  </a:lnTo>
                  <a:lnTo>
                    <a:pt x="66832" y="8409"/>
                  </a:lnTo>
                  <a:lnTo>
                    <a:pt x="67048" y="8624"/>
                  </a:lnTo>
                  <a:lnTo>
                    <a:pt x="67263" y="8840"/>
                  </a:lnTo>
                  <a:lnTo>
                    <a:pt x="67263" y="8840"/>
                  </a:lnTo>
                  <a:lnTo>
                    <a:pt x="68988" y="8193"/>
                  </a:lnTo>
                  <a:lnTo>
                    <a:pt x="69635" y="7546"/>
                  </a:lnTo>
                  <a:lnTo>
                    <a:pt x="69850" y="6900"/>
                  </a:lnTo>
                  <a:lnTo>
                    <a:pt x="69850" y="6900"/>
                  </a:lnTo>
                  <a:lnTo>
                    <a:pt x="69204" y="6253"/>
                  </a:lnTo>
                  <a:lnTo>
                    <a:pt x="68341" y="6037"/>
                  </a:lnTo>
                  <a:lnTo>
                    <a:pt x="67479" y="5606"/>
                  </a:lnTo>
                  <a:lnTo>
                    <a:pt x="67048" y="5391"/>
                  </a:lnTo>
                  <a:lnTo>
                    <a:pt x="66832" y="4959"/>
                  </a:lnTo>
                  <a:lnTo>
                    <a:pt x="66832" y="4959"/>
                  </a:lnTo>
                  <a:lnTo>
                    <a:pt x="66832" y="4528"/>
                  </a:lnTo>
                  <a:lnTo>
                    <a:pt x="67048" y="4097"/>
                  </a:lnTo>
                  <a:lnTo>
                    <a:pt x="67048" y="3881"/>
                  </a:lnTo>
                  <a:lnTo>
                    <a:pt x="67048" y="3450"/>
                  </a:lnTo>
                  <a:lnTo>
                    <a:pt x="67048" y="3450"/>
                  </a:lnTo>
                  <a:lnTo>
                    <a:pt x="65970" y="3019"/>
                  </a:lnTo>
                  <a:lnTo>
                    <a:pt x="64676" y="2588"/>
                  </a:lnTo>
                  <a:lnTo>
                    <a:pt x="63598" y="1941"/>
                  </a:lnTo>
                  <a:lnTo>
                    <a:pt x="63167" y="1510"/>
                  </a:lnTo>
                  <a:lnTo>
                    <a:pt x="62952" y="863"/>
                  </a:lnTo>
                  <a:lnTo>
                    <a:pt x="62952" y="863"/>
                  </a:lnTo>
                  <a:lnTo>
                    <a:pt x="59934" y="863"/>
                  </a:lnTo>
                  <a:lnTo>
                    <a:pt x="59934" y="863"/>
                  </a:lnTo>
                  <a:lnTo>
                    <a:pt x="57131" y="863"/>
                  </a:lnTo>
                  <a:lnTo>
                    <a:pt x="55837" y="863"/>
                  </a:lnTo>
                  <a:lnTo>
                    <a:pt x="54544" y="1079"/>
                  </a:lnTo>
                  <a:lnTo>
                    <a:pt x="53682" y="1294"/>
                  </a:lnTo>
                  <a:lnTo>
                    <a:pt x="52819" y="1941"/>
                  </a:lnTo>
                  <a:lnTo>
                    <a:pt x="52388" y="2588"/>
                  </a:lnTo>
                  <a:lnTo>
                    <a:pt x="51957" y="3666"/>
                  </a:lnTo>
                  <a:lnTo>
                    <a:pt x="51957" y="3666"/>
                  </a:lnTo>
                  <a:lnTo>
                    <a:pt x="52172" y="3881"/>
                  </a:lnTo>
                  <a:lnTo>
                    <a:pt x="52388" y="3881"/>
                  </a:lnTo>
                  <a:lnTo>
                    <a:pt x="53035" y="3881"/>
                  </a:lnTo>
                  <a:lnTo>
                    <a:pt x="53466" y="4097"/>
                  </a:lnTo>
                  <a:lnTo>
                    <a:pt x="53466" y="4313"/>
                  </a:lnTo>
                  <a:lnTo>
                    <a:pt x="53466" y="4528"/>
                  </a:lnTo>
                  <a:lnTo>
                    <a:pt x="53466" y="4528"/>
                  </a:lnTo>
                  <a:lnTo>
                    <a:pt x="52819" y="5175"/>
                  </a:lnTo>
                  <a:lnTo>
                    <a:pt x="52172" y="5606"/>
                  </a:lnTo>
                  <a:lnTo>
                    <a:pt x="50448" y="6469"/>
                  </a:lnTo>
                  <a:lnTo>
                    <a:pt x="50448" y="6469"/>
                  </a:lnTo>
                  <a:lnTo>
                    <a:pt x="50232" y="6037"/>
                  </a:lnTo>
                  <a:lnTo>
                    <a:pt x="50448" y="5822"/>
                  </a:lnTo>
                  <a:lnTo>
                    <a:pt x="50663" y="5606"/>
                  </a:lnTo>
                  <a:lnTo>
                    <a:pt x="50663" y="4959"/>
                  </a:lnTo>
                  <a:lnTo>
                    <a:pt x="50663" y="4959"/>
                  </a:lnTo>
                  <a:lnTo>
                    <a:pt x="49801" y="4744"/>
                  </a:lnTo>
                  <a:lnTo>
                    <a:pt x="49370" y="4313"/>
                  </a:lnTo>
                  <a:lnTo>
                    <a:pt x="49370" y="3881"/>
                  </a:lnTo>
                  <a:lnTo>
                    <a:pt x="49370" y="3881"/>
                  </a:lnTo>
                  <a:lnTo>
                    <a:pt x="49585" y="3019"/>
                  </a:lnTo>
                  <a:lnTo>
                    <a:pt x="49585" y="2372"/>
                  </a:lnTo>
                  <a:lnTo>
                    <a:pt x="49801" y="1941"/>
                  </a:lnTo>
                  <a:lnTo>
                    <a:pt x="49801" y="1941"/>
                  </a:lnTo>
                  <a:lnTo>
                    <a:pt x="50663" y="1726"/>
                  </a:lnTo>
                  <a:lnTo>
                    <a:pt x="51741" y="1726"/>
                  </a:lnTo>
                  <a:lnTo>
                    <a:pt x="52819" y="1294"/>
                  </a:lnTo>
                  <a:lnTo>
                    <a:pt x="53035" y="1079"/>
                  </a:lnTo>
                  <a:lnTo>
                    <a:pt x="53250" y="648"/>
                  </a:lnTo>
                  <a:lnTo>
                    <a:pt x="53250" y="648"/>
                  </a:lnTo>
                  <a:lnTo>
                    <a:pt x="52388" y="217"/>
                  </a:lnTo>
                  <a:lnTo>
                    <a:pt x="51741" y="217"/>
                  </a:lnTo>
                  <a:lnTo>
                    <a:pt x="50879" y="432"/>
                  </a:lnTo>
                  <a:lnTo>
                    <a:pt x="50232" y="648"/>
                  </a:lnTo>
                  <a:lnTo>
                    <a:pt x="49154" y="1510"/>
                  </a:lnTo>
                  <a:lnTo>
                    <a:pt x="47861" y="2157"/>
                  </a:lnTo>
                  <a:lnTo>
                    <a:pt x="47861" y="2157"/>
                  </a:lnTo>
                  <a:lnTo>
                    <a:pt x="48076" y="1941"/>
                  </a:lnTo>
                  <a:lnTo>
                    <a:pt x="48292" y="1510"/>
                  </a:lnTo>
                  <a:lnTo>
                    <a:pt x="48507" y="1079"/>
                  </a:lnTo>
                  <a:lnTo>
                    <a:pt x="48507" y="648"/>
                  </a:lnTo>
                  <a:lnTo>
                    <a:pt x="48507" y="648"/>
                  </a:lnTo>
                  <a:lnTo>
                    <a:pt x="47214" y="648"/>
                  </a:lnTo>
                  <a:lnTo>
                    <a:pt x="45920" y="863"/>
                  </a:lnTo>
                  <a:lnTo>
                    <a:pt x="43980" y="1726"/>
                  </a:lnTo>
                  <a:lnTo>
                    <a:pt x="43980" y="1726"/>
                  </a:lnTo>
                  <a:lnTo>
                    <a:pt x="44411" y="2372"/>
                  </a:lnTo>
                  <a:lnTo>
                    <a:pt x="45058" y="2804"/>
                  </a:lnTo>
                  <a:lnTo>
                    <a:pt x="46567" y="3019"/>
                  </a:lnTo>
                  <a:lnTo>
                    <a:pt x="46567" y="3019"/>
                  </a:lnTo>
                  <a:lnTo>
                    <a:pt x="46136" y="3450"/>
                  </a:lnTo>
                  <a:lnTo>
                    <a:pt x="45920" y="3881"/>
                  </a:lnTo>
                  <a:lnTo>
                    <a:pt x="45920" y="4528"/>
                  </a:lnTo>
                  <a:lnTo>
                    <a:pt x="46136" y="5175"/>
                  </a:lnTo>
                  <a:lnTo>
                    <a:pt x="46136" y="5175"/>
                  </a:lnTo>
                  <a:lnTo>
                    <a:pt x="45274" y="5606"/>
                  </a:lnTo>
                  <a:lnTo>
                    <a:pt x="44411" y="6037"/>
                  </a:lnTo>
                  <a:lnTo>
                    <a:pt x="44411" y="6037"/>
                  </a:lnTo>
                  <a:lnTo>
                    <a:pt x="44411" y="5606"/>
                  </a:lnTo>
                  <a:lnTo>
                    <a:pt x="44843" y="5391"/>
                  </a:lnTo>
                  <a:lnTo>
                    <a:pt x="45058" y="5175"/>
                  </a:lnTo>
                  <a:lnTo>
                    <a:pt x="45058" y="4528"/>
                  </a:lnTo>
                  <a:lnTo>
                    <a:pt x="45058" y="4528"/>
                  </a:lnTo>
                  <a:lnTo>
                    <a:pt x="44627" y="4313"/>
                  </a:lnTo>
                  <a:lnTo>
                    <a:pt x="44196" y="4313"/>
                  </a:lnTo>
                  <a:lnTo>
                    <a:pt x="43333" y="4528"/>
                  </a:lnTo>
                  <a:lnTo>
                    <a:pt x="42471" y="5175"/>
                  </a:lnTo>
                  <a:lnTo>
                    <a:pt x="42040" y="6037"/>
                  </a:lnTo>
                  <a:lnTo>
                    <a:pt x="42040" y="6037"/>
                  </a:lnTo>
                  <a:lnTo>
                    <a:pt x="40315" y="6037"/>
                  </a:lnTo>
                  <a:lnTo>
                    <a:pt x="40315" y="6037"/>
                  </a:lnTo>
                  <a:lnTo>
                    <a:pt x="39453" y="6037"/>
                  </a:lnTo>
                  <a:lnTo>
                    <a:pt x="38375" y="5822"/>
                  </a:lnTo>
                  <a:lnTo>
                    <a:pt x="37728" y="5606"/>
                  </a:lnTo>
                  <a:lnTo>
                    <a:pt x="37513" y="5391"/>
                  </a:lnTo>
                  <a:lnTo>
                    <a:pt x="37297" y="4959"/>
                  </a:lnTo>
                  <a:lnTo>
                    <a:pt x="37297" y="4959"/>
                  </a:lnTo>
                  <a:lnTo>
                    <a:pt x="38591" y="5175"/>
                  </a:lnTo>
                  <a:lnTo>
                    <a:pt x="39884" y="5175"/>
                  </a:lnTo>
                  <a:lnTo>
                    <a:pt x="40962" y="4744"/>
                  </a:lnTo>
                  <a:lnTo>
                    <a:pt x="41824" y="4313"/>
                  </a:lnTo>
                  <a:lnTo>
                    <a:pt x="41824" y="4313"/>
                  </a:lnTo>
                  <a:lnTo>
                    <a:pt x="41824" y="3881"/>
                  </a:lnTo>
                  <a:lnTo>
                    <a:pt x="41393" y="3666"/>
                  </a:lnTo>
                  <a:lnTo>
                    <a:pt x="41178" y="3450"/>
                  </a:lnTo>
                  <a:lnTo>
                    <a:pt x="40962" y="3019"/>
                  </a:lnTo>
                  <a:lnTo>
                    <a:pt x="40962" y="3019"/>
                  </a:lnTo>
                  <a:lnTo>
                    <a:pt x="41178" y="2372"/>
                  </a:lnTo>
                  <a:lnTo>
                    <a:pt x="41824" y="1941"/>
                  </a:lnTo>
                  <a:lnTo>
                    <a:pt x="42471" y="1510"/>
                  </a:lnTo>
                  <a:lnTo>
                    <a:pt x="42902" y="863"/>
                  </a:lnTo>
                  <a:lnTo>
                    <a:pt x="42902" y="863"/>
                  </a:lnTo>
                  <a:lnTo>
                    <a:pt x="42255" y="648"/>
                  </a:lnTo>
                  <a:lnTo>
                    <a:pt x="41824" y="648"/>
                  </a:lnTo>
                  <a:lnTo>
                    <a:pt x="40962" y="1079"/>
                  </a:lnTo>
                  <a:lnTo>
                    <a:pt x="40100" y="1726"/>
                  </a:lnTo>
                  <a:lnTo>
                    <a:pt x="39022" y="1941"/>
                  </a:lnTo>
                  <a:lnTo>
                    <a:pt x="39022" y="1941"/>
                  </a:lnTo>
                  <a:lnTo>
                    <a:pt x="37944" y="1726"/>
                  </a:lnTo>
                  <a:lnTo>
                    <a:pt x="36866" y="1294"/>
                  </a:lnTo>
                  <a:lnTo>
                    <a:pt x="34926" y="432"/>
                  </a:lnTo>
                  <a:lnTo>
                    <a:pt x="34926" y="432"/>
                  </a:lnTo>
                  <a:lnTo>
                    <a:pt x="33632" y="217"/>
                  </a:lnTo>
                  <a:lnTo>
                    <a:pt x="32339" y="1"/>
                  </a:lnTo>
                  <a:lnTo>
                    <a:pt x="31045" y="1"/>
                  </a:lnTo>
                  <a:lnTo>
                    <a:pt x="29751" y="217"/>
                  </a:lnTo>
                  <a:lnTo>
                    <a:pt x="28889" y="648"/>
                  </a:lnTo>
                  <a:lnTo>
                    <a:pt x="27811" y="1294"/>
                  </a:lnTo>
                  <a:lnTo>
                    <a:pt x="26949" y="1941"/>
                  </a:lnTo>
                  <a:lnTo>
                    <a:pt x="26302" y="2804"/>
                  </a:lnTo>
                  <a:lnTo>
                    <a:pt x="26302" y="2804"/>
                  </a:lnTo>
                  <a:lnTo>
                    <a:pt x="26733" y="3019"/>
                  </a:lnTo>
                  <a:lnTo>
                    <a:pt x="27164" y="3019"/>
                  </a:lnTo>
                  <a:lnTo>
                    <a:pt x="28242" y="2804"/>
                  </a:lnTo>
                  <a:lnTo>
                    <a:pt x="28242" y="2804"/>
                  </a:lnTo>
                  <a:lnTo>
                    <a:pt x="29320" y="2588"/>
                  </a:lnTo>
                  <a:lnTo>
                    <a:pt x="29751" y="2588"/>
                  </a:lnTo>
                  <a:lnTo>
                    <a:pt x="30398" y="2804"/>
                  </a:lnTo>
                  <a:lnTo>
                    <a:pt x="30398" y="2804"/>
                  </a:lnTo>
                  <a:lnTo>
                    <a:pt x="29751" y="4097"/>
                  </a:lnTo>
                  <a:lnTo>
                    <a:pt x="29536" y="4528"/>
                  </a:lnTo>
                  <a:lnTo>
                    <a:pt x="29105" y="4959"/>
                  </a:lnTo>
                  <a:lnTo>
                    <a:pt x="29105" y="4959"/>
                  </a:lnTo>
                  <a:lnTo>
                    <a:pt x="28242" y="4744"/>
                  </a:lnTo>
                  <a:lnTo>
                    <a:pt x="27380" y="4528"/>
                  </a:lnTo>
                  <a:lnTo>
                    <a:pt x="25224" y="4528"/>
                  </a:lnTo>
                  <a:lnTo>
                    <a:pt x="23284" y="4313"/>
                  </a:lnTo>
                  <a:lnTo>
                    <a:pt x="22422" y="4097"/>
                  </a:lnTo>
                  <a:lnTo>
                    <a:pt x="21775" y="3666"/>
                  </a:lnTo>
                  <a:lnTo>
                    <a:pt x="21775" y="3666"/>
                  </a:lnTo>
                  <a:lnTo>
                    <a:pt x="21128" y="3881"/>
                  </a:lnTo>
                  <a:lnTo>
                    <a:pt x="21128" y="3881"/>
                  </a:lnTo>
                  <a:lnTo>
                    <a:pt x="17463" y="8193"/>
                  </a:lnTo>
                  <a:lnTo>
                    <a:pt x="14014" y="12721"/>
                  </a:lnTo>
                  <a:lnTo>
                    <a:pt x="10780" y="17463"/>
                  </a:lnTo>
                  <a:lnTo>
                    <a:pt x="7977" y="22422"/>
                  </a:lnTo>
                  <a:lnTo>
                    <a:pt x="5390" y="27596"/>
                  </a:lnTo>
                  <a:lnTo>
                    <a:pt x="3234" y="32770"/>
                  </a:lnTo>
                  <a:lnTo>
                    <a:pt x="1510" y="38375"/>
                  </a:lnTo>
                  <a:lnTo>
                    <a:pt x="1" y="43981"/>
                  </a:lnTo>
                  <a:lnTo>
                    <a:pt x="1" y="43981"/>
                  </a:lnTo>
                  <a:lnTo>
                    <a:pt x="432" y="43765"/>
                  </a:lnTo>
                  <a:lnTo>
                    <a:pt x="863" y="43765"/>
                  </a:lnTo>
                  <a:lnTo>
                    <a:pt x="863" y="43765"/>
                  </a:lnTo>
                  <a:lnTo>
                    <a:pt x="1294" y="44196"/>
                  </a:lnTo>
                  <a:lnTo>
                    <a:pt x="1510" y="44627"/>
                  </a:lnTo>
                  <a:lnTo>
                    <a:pt x="1294" y="45921"/>
                  </a:lnTo>
                  <a:lnTo>
                    <a:pt x="1294" y="45921"/>
                  </a:lnTo>
                  <a:lnTo>
                    <a:pt x="2588" y="48077"/>
                  </a:lnTo>
                  <a:lnTo>
                    <a:pt x="4097" y="50233"/>
                  </a:lnTo>
                  <a:lnTo>
                    <a:pt x="5606" y="52173"/>
                  </a:lnTo>
                  <a:lnTo>
                    <a:pt x="6684" y="54544"/>
                  </a:lnTo>
                  <a:lnTo>
                    <a:pt x="6684" y="54544"/>
                  </a:lnTo>
                  <a:lnTo>
                    <a:pt x="6468" y="54975"/>
                  </a:lnTo>
                  <a:lnTo>
                    <a:pt x="6468" y="55407"/>
                  </a:lnTo>
                  <a:lnTo>
                    <a:pt x="6253" y="55838"/>
                  </a:lnTo>
                  <a:lnTo>
                    <a:pt x="6253" y="56485"/>
                  </a:lnTo>
                  <a:lnTo>
                    <a:pt x="6253" y="56485"/>
                  </a:lnTo>
                  <a:lnTo>
                    <a:pt x="8409" y="57994"/>
                  </a:lnTo>
                  <a:lnTo>
                    <a:pt x="9702" y="58856"/>
                  </a:lnTo>
                  <a:lnTo>
                    <a:pt x="10996" y="59503"/>
                  </a:lnTo>
                  <a:lnTo>
                    <a:pt x="12505" y="60150"/>
                  </a:lnTo>
                  <a:lnTo>
                    <a:pt x="13798" y="60581"/>
                  </a:lnTo>
                  <a:lnTo>
                    <a:pt x="15523" y="60581"/>
                  </a:lnTo>
                  <a:lnTo>
                    <a:pt x="17032" y="60365"/>
                  </a:lnTo>
                  <a:lnTo>
                    <a:pt x="17032" y="60365"/>
                  </a:lnTo>
                  <a:lnTo>
                    <a:pt x="17894" y="60796"/>
                  </a:lnTo>
                  <a:lnTo>
                    <a:pt x="18541" y="61443"/>
                  </a:lnTo>
                  <a:lnTo>
                    <a:pt x="19188" y="62305"/>
                  </a:lnTo>
                  <a:lnTo>
                    <a:pt x="20050" y="62952"/>
                  </a:lnTo>
                  <a:lnTo>
                    <a:pt x="20050" y="62952"/>
                  </a:lnTo>
                  <a:lnTo>
                    <a:pt x="21775" y="63383"/>
                  </a:lnTo>
                  <a:lnTo>
                    <a:pt x="23715" y="64030"/>
                  </a:lnTo>
                  <a:lnTo>
                    <a:pt x="24362" y="64246"/>
                  </a:lnTo>
                  <a:lnTo>
                    <a:pt x="25009" y="64892"/>
                  </a:lnTo>
                  <a:lnTo>
                    <a:pt x="25440" y="65755"/>
                  </a:lnTo>
                  <a:lnTo>
                    <a:pt x="25440" y="66833"/>
                  </a:lnTo>
                  <a:lnTo>
                    <a:pt x="25440" y="66833"/>
                  </a:lnTo>
                  <a:lnTo>
                    <a:pt x="28027" y="68557"/>
                  </a:lnTo>
                  <a:lnTo>
                    <a:pt x="29536" y="69420"/>
                  </a:lnTo>
                  <a:lnTo>
                    <a:pt x="31045" y="70067"/>
                  </a:lnTo>
                  <a:lnTo>
                    <a:pt x="31045" y="70067"/>
                  </a:lnTo>
                  <a:lnTo>
                    <a:pt x="31476" y="68773"/>
                  </a:lnTo>
                  <a:lnTo>
                    <a:pt x="31907" y="68342"/>
                  </a:lnTo>
                  <a:lnTo>
                    <a:pt x="32554" y="68342"/>
                  </a:lnTo>
                  <a:lnTo>
                    <a:pt x="32554" y="68342"/>
                  </a:lnTo>
                  <a:lnTo>
                    <a:pt x="33416" y="69420"/>
                  </a:lnTo>
                  <a:lnTo>
                    <a:pt x="33848" y="70713"/>
                  </a:lnTo>
                  <a:lnTo>
                    <a:pt x="34063" y="72222"/>
                  </a:lnTo>
                  <a:lnTo>
                    <a:pt x="34063" y="73947"/>
                  </a:lnTo>
                  <a:lnTo>
                    <a:pt x="34063" y="73947"/>
                  </a:lnTo>
                  <a:lnTo>
                    <a:pt x="32985" y="75241"/>
                  </a:lnTo>
                  <a:lnTo>
                    <a:pt x="31692" y="76534"/>
                  </a:lnTo>
                  <a:lnTo>
                    <a:pt x="31261" y="77181"/>
                  </a:lnTo>
                  <a:lnTo>
                    <a:pt x="30829" y="77828"/>
                  </a:lnTo>
                  <a:lnTo>
                    <a:pt x="30398" y="78906"/>
                  </a:lnTo>
                  <a:lnTo>
                    <a:pt x="30398" y="79768"/>
                  </a:lnTo>
                  <a:lnTo>
                    <a:pt x="30398" y="79768"/>
                  </a:lnTo>
                  <a:lnTo>
                    <a:pt x="30398" y="80199"/>
                  </a:lnTo>
                  <a:lnTo>
                    <a:pt x="30614" y="80630"/>
                  </a:lnTo>
                  <a:lnTo>
                    <a:pt x="30829" y="80846"/>
                  </a:lnTo>
                  <a:lnTo>
                    <a:pt x="31045" y="81277"/>
                  </a:lnTo>
                  <a:lnTo>
                    <a:pt x="31045" y="81277"/>
                  </a:lnTo>
                  <a:lnTo>
                    <a:pt x="30614" y="81708"/>
                  </a:lnTo>
                  <a:lnTo>
                    <a:pt x="30183" y="81924"/>
                  </a:lnTo>
                  <a:lnTo>
                    <a:pt x="29967" y="82355"/>
                  </a:lnTo>
                  <a:lnTo>
                    <a:pt x="29751" y="83002"/>
                  </a:lnTo>
                  <a:lnTo>
                    <a:pt x="29751" y="83002"/>
                  </a:lnTo>
                  <a:lnTo>
                    <a:pt x="33201" y="88391"/>
                  </a:lnTo>
                  <a:lnTo>
                    <a:pt x="34926" y="90978"/>
                  </a:lnTo>
                  <a:lnTo>
                    <a:pt x="36219" y="93997"/>
                  </a:lnTo>
                  <a:lnTo>
                    <a:pt x="36219" y="93997"/>
                  </a:lnTo>
                  <a:lnTo>
                    <a:pt x="37297" y="94643"/>
                  </a:lnTo>
                  <a:lnTo>
                    <a:pt x="38159" y="95290"/>
                  </a:lnTo>
                  <a:lnTo>
                    <a:pt x="39884" y="95937"/>
                  </a:lnTo>
                  <a:lnTo>
                    <a:pt x="40746" y="96152"/>
                  </a:lnTo>
                  <a:lnTo>
                    <a:pt x="41609" y="96584"/>
                  </a:lnTo>
                  <a:lnTo>
                    <a:pt x="42255" y="97230"/>
                  </a:lnTo>
                  <a:lnTo>
                    <a:pt x="42902" y="98093"/>
                  </a:lnTo>
                  <a:lnTo>
                    <a:pt x="42902" y="98093"/>
                  </a:lnTo>
                  <a:lnTo>
                    <a:pt x="43333" y="99386"/>
                  </a:lnTo>
                  <a:lnTo>
                    <a:pt x="43549" y="100895"/>
                  </a:lnTo>
                  <a:lnTo>
                    <a:pt x="43549" y="104345"/>
                  </a:lnTo>
                  <a:lnTo>
                    <a:pt x="43333" y="108010"/>
                  </a:lnTo>
                  <a:lnTo>
                    <a:pt x="43333" y="109734"/>
                  </a:lnTo>
                  <a:lnTo>
                    <a:pt x="43765" y="111459"/>
                  </a:lnTo>
                  <a:lnTo>
                    <a:pt x="43765" y="111459"/>
                  </a:lnTo>
                  <a:lnTo>
                    <a:pt x="43980" y="113184"/>
                  </a:lnTo>
                  <a:lnTo>
                    <a:pt x="44411" y="115124"/>
                  </a:lnTo>
                  <a:lnTo>
                    <a:pt x="44411" y="117064"/>
                  </a:lnTo>
                  <a:lnTo>
                    <a:pt x="44196" y="117927"/>
                  </a:lnTo>
                  <a:lnTo>
                    <a:pt x="43980" y="118789"/>
                  </a:lnTo>
                  <a:lnTo>
                    <a:pt x="43980" y="118789"/>
                  </a:lnTo>
                  <a:lnTo>
                    <a:pt x="44411" y="119220"/>
                  </a:lnTo>
                  <a:lnTo>
                    <a:pt x="44627" y="120083"/>
                  </a:lnTo>
                  <a:lnTo>
                    <a:pt x="45058" y="121807"/>
                  </a:lnTo>
                  <a:lnTo>
                    <a:pt x="45274" y="123532"/>
                  </a:lnTo>
                  <a:lnTo>
                    <a:pt x="45705" y="124179"/>
                  </a:lnTo>
                  <a:lnTo>
                    <a:pt x="46352" y="124825"/>
                  </a:lnTo>
                  <a:lnTo>
                    <a:pt x="46352" y="124825"/>
                  </a:lnTo>
                  <a:lnTo>
                    <a:pt x="46352" y="123963"/>
                  </a:lnTo>
                  <a:lnTo>
                    <a:pt x="46352" y="123532"/>
                  </a:lnTo>
                  <a:lnTo>
                    <a:pt x="46567" y="123316"/>
                  </a:lnTo>
                  <a:lnTo>
                    <a:pt x="46567" y="123316"/>
                  </a:lnTo>
                  <a:lnTo>
                    <a:pt x="46998" y="124179"/>
                  </a:lnTo>
                  <a:lnTo>
                    <a:pt x="46998" y="125472"/>
                  </a:lnTo>
                  <a:lnTo>
                    <a:pt x="46998" y="125472"/>
                  </a:lnTo>
                  <a:lnTo>
                    <a:pt x="46783" y="125688"/>
                  </a:lnTo>
                  <a:lnTo>
                    <a:pt x="46567" y="125688"/>
                  </a:lnTo>
                  <a:lnTo>
                    <a:pt x="46136" y="125688"/>
                  </a:lnTo>
                  <a:lnTo>
                    <a:pt x="46136" y="125903"/>
                  </a:lnTo>
                  <a:lnTo>
                    <a:pt x="46136" y="125903"/>
                  </a:lnTo>
                  <a:lnTo>
                    <a:pt x="46352" y="126981"/>
                  </a:lnTo>
                  <a:lnTo>
                    <a:pt x="46352" y="128275"/>
                  </a:lnTo>
                  <a:lnTo>
                    <a:pt x="46352" y="128275"/>
                  </a:lnTo>
                  <a:lnTo>
                    <a:pt x="46567" y="128490"/>
                  </a:lnTo>
                  <a:lnTo>
                    <a:pt x="46998" y="128706"/>
                  </a:lnTo>
                  <a:lnTo>
                    <a:pt x="47214" y="128922"/>
                  </a:lnTo>
                  <a:lnTo>
                    <a:pt x="47430" y="129137"/>
                  </a:lnTo>
                  <a:lnTo>
                    <a:pt x="47430" y="129137"/>
                  </a:lnTo>
                  <a:lnTo>
                    <a:pt x="47214" y="129784"/>
                  </a:lnTo>
                  <a:lnTo>
                    <a:pt x="46998" y="130215"/>
                  </a:lnTo>
                  <a:lnTo>
                    <a:pt x="46998" y="130215"/>
                  </a:lnTo>
                  <a:lnTo>
                    <a:pt x="47430" y="131293"/>
                  </a:lnTo>
                  <a:lnTo>
                    <a:pt x="48076" y="131940"/>
                  </a:lnTo>
                  <a:lnTo>
                    <a:pt x="48723" y="132802"/>
                  </a:lnTo>
                  <a:lnTo>
                    <a:pt x="49370" y="133880"/>
                  </a:lnTo>
                  <a:lnTo>
                    <a:pt x="49370" y="133880"/>
                  </a:lnTo>
                  <a:lnTo>
                    <a:pt x="50017" y="134096"/>
                  </a:lnTo>
                  <a:lnTo>
                    <a:pt x="50663" y="134742"/>
                  </a:lnTo>
                  <a:lnTo>
                    <a:pt x="51741" y="135820"/>
                  </a:lnTo>
                  <a:lnTo>
                    <a:pt x="51741" y="135820"/>
                  </a:lnTo>
                  <a:lnTo>
                    <a:pt x="52819" y="136036"/>
                  </a:lnTo>
                  <a:lnTo>
                    <a:pt x="53682" y="136467"/>
                  </a:lnTo>
                  <a:lnTo>
                    <a:pt x="55837" y="137329"/>
                  </a:lnTo>
                  <a:lnTo>
                    <a:pt x="56700" y="137545"/>
                  </a:lnTo>
                  <a:lnTo>
                    <a:pt x="57778" y="137761"/>
                  </a:lnTo>
                  <a:lnTo>
                    <a:pt x="58640" y="137545"/>
                  </a:lnTo>
                  <a:lnTo>
                    <a:pt x="59502" y="136898"/>
                  </a:lnTo>
                  <a:lnTo>
                    <a:pt x="59502" y="136898"/>
                  </a:lnTo>
                  <a:lnTo>
                    <a:pt x="56484" y="134958"/>
                  </a:lnTo>
                  <a:lnTo>
                    <a:pt x="55191" y="133880"/>
                  </a:lnTo>
                  <a:lnTo>
                    <a:pt x="54759" y="133233"/>
                  </a:lnTo>
                  <a:lnTo>
                    <a:pt x="54328" y="132371"/>
                  </a:lnTo>
                  <a:lnTo>
                    <a:pt x="54328" y="132371"/>
                  </a:lnTo>
                  <a:lnTo>
                    <a:pt x="54975" y="131724"/>
                  </a:lnTo>
                  <a:lnTo>
                    <a:pt x="55191" y="130862"/>
                  </a:lnTo>
                  <a:lnTo>
                    <a:pt x="56053" y="129137"/>
                  </a:lnTo>
                  <a:lnTo>
                    <a:pt x="56053" y="129137"/>
                  </a:lnTo>
                  <a:lnTo>
                    <a:pt x="55406" y="128706"/>
                  </a:lnTo>
                  <a:lnTo>
                    <a:pt x="54759" y="128490"/>
                  </a:lnTo>
                  <a:lnTo>
                    <a:pt x="54113" y="128275"/>
                  </a:lnTo>
                  <a:lnTo>
                    <a:pt x="53897" y="127844"/>
                  </a:lnTo>
                  <a:lnTo>
                    <a:pt x="53682" y="127628"/>
                  </a:lnTo>
                  <a:lnTo>
                    <a:pt x="53682" y="127628"/>
                  </a:lnTo>
                  <a:lnTo>
                    <a:pt x="54328" y="126766"/>
                  </a:lnTo>
                  <a:lnTo>
                    <a:pt x="54759" y="125688"/>
                  </a:lnTo>
                  <a:lnTo>
                    <a:pt x="55622" y="123532"/>
                  </a:lnTo>
                  <a:lnTo>
                    <a:pt x="55622" y="123532"/>
                  </a:lnTo>
                  <a:lnTo>
                    <a:pt x="54975" y="123532"/>
                  </a:lnTo>
                  <a:lnTo>
                    <a:pt x="54544" y="123316"/>
                  </a:lnTo>
                  <a:lnTo>
                    <a:pt x="54113" y="122885"/>
                  </a:lnTo>
                  <a:lnTo>
                    <a:pt x="53897" y="122454"/>
                  </a:lnTo>
                  <a:lnTo>
                    <a:pt x="53897" y="122454"/>
                  </a:lnTo>
                  <a:lnTo>
                    <a:pt x="54759" y="122454"/>
                  </a:lnTo>
                  <a:lnTo>
                    <a:pt x="54759" y="122454"/>
                  </a:lnTo>
                  <a:lnTo>
                    <a:pt x="55622" y="122454"/>
                  </a:lnTo>
                  <a:lnTo>
                    <a:pt x="56269" y="122238"/>
                  </a:lnTo>
                  <a:lnTo>
                    <a:pt x="56269" y="122238"/>
                  </a:lnTo>
                  <a:lnTo>
                    <a:pt x="56269" y="120945"/>
                  </a:lnTo>
                  <a:lnTo>
                    <a:pt x="56269" y="120514"/>
                  </a:lnTo>
                  <a:lnTo>
                    <a:pt x="56484" y="120083"/>
                  </a:lnTo>
                  <a:lnTo>
                    <a:pt x="56484" y="120083"/>
                  </a:lnTo>
                  <a:lnTo>
                    <a:pt x="57993" y="120083"/>
                  </a:lnTo>
                  <a:lnTo>
                    <a:pt x="59071" y="119867"/>
                  </a:lnTo>
                  <a:lnTo>
                    <a:pt x="59934" y="119220"/>
                  </a:lnTo>
                  <a:lnTo>
                    <a:pt x="60149" y="118573"/>
                  </a:lnTo>
                  <a:lnTo>
                    <a:pt x="60365" y="117496"/>
                  </a:lnTo>
                  <a:lnTo>
                    <a:pt x="60149" y="116633"/>
                  </a:lnTo>
                  <a:lnTo>
                    <a:pt x="59718" y="115986"/>
                  </a:lnTo>
                  <a:lnTo>
                    <a:pt x="59071" y="115340"/>
                  </a:lnTo>
                  <a:lnTo>
                    <a:pt x="59071" y="115340"/>
                  </a:lnTo>
                  <a:lnTo>
                    <a:pt x="59718" y="115340"/>
                  </a:lnTo>
                  <a:lnTo>
                    <a:pt x="60365" y="115555"/>
                  </a:lnTo>
                  <a:lnTo>
                    <a:pt x="61227" y="115771"/>
                  </a:lnTo>
                  <a:lnTo>
                    <a:pt x="62089" y="115771"/>
                  </a:lnTo>
                  <a:lnTo>
                    <a:pt x="62089" y="115771"/>
                  </a:lnTo>
                  <a:lnTo>
                    <a:pt x="62521" y="115555"/>
                  </a:lnTo>
                  <a:lnTo>
                    <a:pt x="62952" y="115124"/>
                  </a:lnTo>
                  <a:lnTo>
                    <a:pt x="63383" y="114046"/>
                  </a:lnTo>
                  <a:lnTo>
                    <a:pt x="63814" y="112968"/>
                  </a:lnTo>
                  <a:lnTo>
                    <a:pt x="64245" y="111459"/>
                  </a:lnTo>
                  <a:lnTo>
                    <a:pt x="64245" y="111459"/>
                  </a:lnTo>
                  <a:lnTo>
                    <a:pt x="65323" y="110381"/>
                  </a:lnTo>
                  <a:lnTo>
                    <a:pt x="66401" y="109088"/>
                  </a:lnTo>
                  <a:lnTo>
                    <a:pt x="66832" y="108441"/>
                  </a:lnTo>
                  <a:lnTo>
                    <a:pt x="67048" y="107579"/>
                  </a:lnTo>
                  <a:lnTo>
                    <a:pt x="67048" y="106716"/>
                  </a:lnTo>
                  <a:lnTo>
                    <a:pt x="66617" y="105638"/>
                  </a:lnTo>
                  <a:lnTo>
                    <a:pt x="66617" y="105638"/>
                  </a:lnTo>
                  <a:lnTo>
                    <a:pt x="67910" y="104560"/>
                  </a:lnTo>
                  <a:lnTo>
                    <a:pt x="69204" y="103698"/>
                  </a:lnTo>
                  <a:lnTo>
                    <a:pt x="70928" y="103051"/>
                  </a:lnTo>
                  <a:lnTo>
                    <a:pt x="72869" y="102836"/>
                  </a:lnTo>
                  <a:lnTo>
                    <a:pt x="72869" y="102836"/>
                  </a:lnTo>
                  <a:lnTo>
                    <a:pt x="74162" y="100680"/>
                  </a:lnTo>
                  <a:lnTo>
                    <a:pt x="75025" y="98308"/>
                  </a:lnTo>
                  <a:lnTo>
                    <a:pt x="75456" y="97015"/>
                  </a:lnTo>
                  <a:lnTo>
                    <a:pt x="75456" y="95721"/>
                  </a:lnTo>
                  <a:lnTo>
                    <a:pt x="75671" y="94212"/>
                  </a:lnTo>
                  <a:lnTo>
                    <a:pt x="75456" y="92488"/>
                  </a:lnTo>
                  <a:lnTo>
                    <a:pt x="75456" y="92488"/>
                  </a:lnTo>
                  <a:lnTo>
                    <a:pt x="76102" y="91625"/>
                  </a:lnTo>
                  <a:lnTo>
                    <a:pt x="76965" y="90547"/>
                  </a:lnTo>
                  <a:lnTo>
                    <a:pt x="78474" y="88391"/>
                  </a:lnTo>
                  <a:lnTo>
                    <a:pt x="79121" y="87313"/>
                  </a:lnTo>
                  <a:lnTo>
                    <a:pt x="79552" y="86020"/>
                  </a:lnTo>
                  <a:lnTo>
                    <a:pt x="79336" y="84726"/>
                  </a:lnTo>
                  <a:lnTo>
                    <a:pt x="78689" y="83217"/>
                  </a:lnTo>
                  <a:close/>
                  <a:moveTo>
                    <a:pt x="63167" y="7115"/>
                  </a:moveTo>
                  <a:lnTo>
                    <a:pt x="63167" y="7115"/>
                  </a:lnTo>
                  <a:lnTo>
                    <a:pt x="62952" y="7331"/>
                  </a:lnTo>
                  <a:lnTo>
                    <a:pt x="62736" y="7331"/>
                  </a:lnTo>
                  <a:lnTo>
                    <a:pt x="62736" y="7331"/>
                  </a:lnTo>
                  <a:lnTo>
                    <a:pt x="62952" y="7115"/>
                  </a:lnTo>
                  <a:lnTo>
                    <a:pt x="63167" y="7115"/>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8"/>
            <p:cNvSpPr/>
            <p:nvPr/>
          </p:nvSpPr>
          <p:spPr>
            <a:xfrm>
              <a:off x="1699925" y="1294475"/>
              <a:ext cx="1988800" cy="3444025"/>
            </a:xfrm>
            <a:custGeom>
              <a:avLst/>
              <a:gdLst/>
              <a:ahLst/>
              <a:cxnLst/>
              <a:rect l="l" t="t" r="r" b="b"/>
              <a:pathLst>
                <a:path w="79552" h="137761" fill="none" extrusionOk="0">
                  <a:moveTo>
                    <a:pt x="78689" y="83217"/>
                  </a:moveTo>
                  <a:lnTo>
                    <a:pt x="78689" y="83217"/>
                  </a:lnTo>
                  <a:lnTo>
                    <a:pt x="77396" y="83002"/>
                  </a:lnTo>
                  <a:lnTo>
                    <a:pt x="76318" y="82571"/>
                  </a:lnTo>
                  <a:lnTo>
                    <a:pt x="74378" y="81493"/>
                  </a:lnTo>
                  <a:lnTo>
                    <a:pt x="73300" y="80846"/>
                  </a:lnTo>
                  <a:lnTo>
                    <a:pt x="72222" y="80630"/>
                  </a:lnTo>
                  <a:lnTo>
                    <a:pt x="70928" y="80415"/>
                  </a:lnTo>
                  <a:lnTo>
                    <a:pt x="69204" y="80630"/>
                  </a:lnTo>
                  <a:lnTo>
                    <a:pt x="69204" y="80630"/>
                  </a:lnTo>
                  <a:lnTo>
                    <a:pt x="68773" y="79768"/>
                  </a:lnTo>
                  <a:lnTo>
                    <a:pt x="68126" y="79121"/>
                  </a:lnTo>
                  <a:lnTo>
                    <a:pt x="67263" y="78906"/>
                  </a:lnTo>
                  <a:lnTo>
                    <a:pt x="66186" y="78690"/>
                  </a:lnTo>
                  <a:lnTo>
                    <a:pt x="64461" y="78259"/>
                  </a:lnTo>
                  <a:lnTo>
                    <a:pt x="63814" y="77828"/>
                  </a:lnTo>
                  <a:lnTo>
                    <a:pt x="63167" y="76965"/>
                  </a:lnTo>
                  <a:lnTo>
                    <a:pt x="63167" y="76965"/>
                  </a:lnTo>
                  <a:lnTo>
                    <a:pt x="63167" y="76534"/>
                  </a:lnTo>
                  <a:lnTo>
                    <a:pt x="63167" y="76103"/>
                  </a:lnTo>
                  <a:lnTo>
                    <a:pt x="62736" y="75456"/>
                  </a:lnTo>
                  <a:lnTo>
                    <a:pt x="62305" y="74378"/>
                  </a:lnTo>
                  <a:lnTo>
                    <a:pt x="62089" y="73947"/>
                  </a:lnTo>
                  <a:lnTo>
                    <a:pt x="62089" y="73300"/>
                  </a:lnTo>
                  <a:lnTo>
                    <a:pt x="62089" y="73300"/>
                  </a:lnTo>
                  <a:lnTo>
                    <a:pt x="61443" y="72654"/>
                  </a:lnTo>
                  <a:lnTo>
                    <a:pt x="60796" y="72222"/>
                  </a:lnTo>
                  <a:lnTo>
                    <a:pt x="59934" y="71791"/>
                  </a:lnTo>
                  <a:lnTo>
                    <a:pt x="59071" y="71791"/>
                  </a:lnTo>
                  <a:lnTo>
                    <a:pt x="57346" y="71576"/>
                  </a:lnTo>
                  <a:lnTo>
                    <a:pt x="56484" y="71576"/>
                  </a:lnTo>
                  <a:lnTo>
                    <a:pt x="55837" y="71360"/>
                  </a:lnTo>
                  <a:lnTo>
                    <a:pt x="55837" y="71360"/>
                  </a:lnTo>
                  <a:lnTo>
                    <a:pt x="55191" y="70929"/>
                  </a:lnTo>
                  <a:lnTo>
                    <a:pt x="54759" y="70498"/>
                  </a:lnTo>
                  <a:lnTo>
                    <a:pt x="53897" y="69635"/>
                  </a:lnTo>
                  <a:lnTo>
                    <a:pt x="53250" y="68773"/>
                  </a:lnTo>
                  <a:lnTo>
                    <a:pt x="52604" y="68342"/>
                  </a:lnTo>
                  <a:lnTo>
                    <a:pt x="51957" y="68342"/>
                  </a:lnTo>
                  <a:lnTo>
                    <a:pt x="51957" y="68342"/>
                  </a:lnTo>
                  <a:lnTo>
                    <a:pt x="51741" y="67264"/>
                  </a:lnTo>
                  <a:lnTo>
                    <a:pt x="51310" y="66402"/>
                  </a:lnTo>
                  <a:lnTo>
                    <a:pt x="51310" y="66402"/>
                  </a:lnTo>
                  <a:lnTo>
                    <a:pt x="51094" y="66833"/>
                  </a:lnTo>
                  <a:lnTo>
                    <a:pt x="50663" y="66833"/>
                  </a:lnTo>
                  <a:lnTo>
                    <a:pt x="50232" y="66402"/>
                  </a:lnTo>
                  <a:lnTo>
                    <a:pt x="50232" y="66402"/>
                  </a:lnTo>
                  <a:lnTo>
                    <a:pt x="49801" y="66186"/>
                  </a:lnTo>
                  <a:lnTo>
                    <a:pt x="49154" y="66186"/>
                  </a:lnTo>
                  <a:lnTo>
                    <a:pt x="49154" y="66186"/>
                  </a:lnTo>
                  <a:lnTo>
                    <a:pt x="48292" y="66402"/>
                  </a:lnTo>
                  <a:lnTo>
                    <a:pt x="47430" y="66617"/>
                  </a:lnTo>
                  <a:lnTo>
                    <a:pt x="46567" y="66617"/>
                  </a:lnTo>
                  <a:lnTo>
                    <a:pt x="45705" y="66402"/>
                  </a:lnTo>
                  <a:lnTo>
                    <a:pt x="44196" y="65755"/>
                  </a:lnTo>
                  <a:lnTo>
                    <a:pt x="42471" y="65108"/>
                  </a:lnTo>
                  <a:lnTo>
                    <a:pt x="42471" y="65108"/>
                  </a:lnTo>
                  <a:lnTo>
                    <a:pt x="42040" y="65108"/>
                  </a:lnTo>
                  <a:lnTo>
                    <a:pt x="41609" y="65324"/>
                  </a:lnTo>
                  <a:lnTo>
                    <a:pt x="41609" y="65324"/>
                  </a:lnTo>
                  <a:lnTo>
                    <a:pt x="41393" y="65755"/>
                  </a:lnTo>
                  <a:lnTo>
                    <a:pt x="40746" y="65755"/>
                  </a:lnTo>
                  <a:lnTo>
                    <a:pt x="40746" y="65755"/>
                  </a:lnTo>
                  <a:lnTo>
                    <a:pt x="40746" y="65324"/>
                  </a:lnTo>
                  <a:lnTo>
                    <a:pt x="40962" y="64892"/>
                  </a:lnTo>
                  <a:lnTo>
                    <a:pt x="40962" y="64461"/>
                  </a:lnTo>
                  <a:lnTo>
                    <a:pt x="40531" y="64246"/>
                  </a:lnTo>
                  <a:lnTo>
                    <a:pt x="40531" y="64246"/>
                  </a:lnTo>
                  <a:lnTo>
                    <a:pt x="39884" y="64892"/>
                  </a:lnTo>
                  <a:lnTo>
                    <a:pt x="38806" y="65324"/>
                  </a:lnTo>
                  <a:lnTo>
                    <a:pt x="37944" y="65755"/>
                  </a:lnTo>
                  <a:lnTo>
                    <a:pt x="36866" y="65970"/>
                  </a:lnTo>
                  <a:lnTo>
                    <a:pt x="36866" y="65970"/>
                  </a:lnTo>
                  <a:lnTo>
                    <a:pt x="36219" y="66617"/>
                  </a:lnTo>
                  <a:lnTo>
                    <a:pt x="36003" y="67479"/>
                  </a:lnTo>
                  <a:lnTo>
                    <a:pt x="35572" y="68126"/>
                  </a:lnTo>
                  <a:lnTo>
                    <a:pt x="35141" y="68342"/>
                  </a:lnTo>
                  <a:lnTo>
                    <a:pt x="34710" y="68557"/>
                  </a:lnTo>
                  <a:lnTo>
                    <a:pt x="34710" y="68557"/>
                  </a:lnTo>
                  <a:lnTo>
                    <a:pt x="34279" y="68126"/>
                  </a:lnTo>
                  <a:lnTo>
                    <a:pt x="33632" y="67911"/>
                  </a:lnTo>
                  <a:lnTo>
                    <a:pt x="32554" y="67695"/>
                  </a:lnTo>
                  <a:lnTo>
                    <a:pt x="31261" y="67695"/>
                  </a:lnTo>
                  <a:lnTo>
                    <a:pt x="29967" y="68342"/>
                  </a:lnTo>
                  <a:lnTo>
                    <a:pt x="29967" y="68342"/>
                  </a:lnTo>
                  <a:lnTo>
                    <a:pt x="29320" y="67911"/>
                  </a:lnTo>
                  <a:lnTo>
                    <a:pt x="28674" y="67264"/>
                  </a:lnTo>
                  <a:lnTo>
                    <a:pt x="28242" y="66617"/>
                  </a:lnTo>
                  <a:lnTo>
                    <a:pt x="27811" y="65755"/>
                  </a:lnTo>
                  <a:lnTo>
                    <a:pt x="27811" y="65755"/>
                  </a:lnTo>
                  <a:lnTo>
                    <a:pt x="28242" y="63599"/>
                  </a:lnTo>
                  <a:lnTo>
                    <a:pt x="28674" y="61227"/>
                  </a:lnTo>
                  <a:lnTo>
                    <a:pt x="28674" y="61227"/>
                  </a:lnTo>
                  <a:lnTo>
                    <a:pt x="28027" y="60796"/>
                  </a:lnTo>
                  <a:lnTo>
                    <a:pt x="27380" y="60581"/>
                  </a:lnTo>
                  <a:lnTo>
                    <a:pt x="25871" y="60581"/>
                  </a:lnTo>
                  <a:lnTo>
                    <a:pt x="25871" y="60581"/>
                  </a:lnTo>
                  <a:lnTo>
                    <a:pt x="24577" y="60581"/>
                  </a:lnTo>
                  <a:lnTo>
                    <a:pt x="23284" y="60365"/>
                  </a:lnTo>
                  <a:lnTo>
                    <a:pt x="23284" y="60365"/>
                  </a:lnTo>
                  <a:lnTo>
                    <a:pt x="23931" y="59072"/>
                  </a:lnTo>
                  <a:lnTo>
                    <a:pt x="24577" y="57778"/>
                  </a:lnTo>
                  <a:lnTo>
                    <a:pt x="25009" y="56485"/>
                  </a:lnTo>
                  <a:lnTo>
                    <a:pt x="25440" y="54760"/>
                  </a:lnTo>
                  <a:lnTo>
                    <a:pt x="25440" y="54760"/>
                  </a:lnTo>
                  <a:lnTo>
                    <a:pt x="25224" y="54544"/>
                  </a:lnTo>
                  <a:lnTo>
                    <a:pt x="24793" y="54329"/>
                  </a:lnTo>
                  <a:lnTo>
                    <a:pt x="23931" y="54329"/>
                  </a:lnTo>
                  <a:lnTo>
                    <a:pt x="22422" y="54760"/>
                  </a:lnTo>
                  <a:lnTo>
                    <a:pt x="22422" y="54760"/>
                  </a:lnTo>
                  <a:lnTo>
                    <a:pt x="22206" y="55622"/>
                  </a:lnTo>
                  <a:lnTo>
                    <a:pt x="21775" y="56269"/>
                  </a:lnTo>
                  <a:lnTo>
                    <a:pt x="21128" y="56700"/>
                  </a:lnTo>
                  <a:lnTo>
                    <a:pt x="20481" y="57347"/>
                  </a:lnTo>
                  <a:lnTo>
                    <a:pt x="19835" y="57563"/>
                  </a:lnTo>
                  <a:lnTo>
                    <a:pt x="18972" y="57778"/>
                  </a:lnTo>
                  <a:lnTo>
                    <a:pt x="17894" y="57778"/>
                  </a:lnTo>
                  <a:lnTo>
                    <a:pt x="16816" y="57778"/>
                  </a:lnTo>
                  <a:lnTo>
                    <a:pt x="16816" y="57778"/>
                  </a:lnTo>
                  <a:lnTo>
                    <a:pt x="15738" y="56916"/>
                  </a:lnTo>
                  <a:lnTo>
                    <a:pt x="15307" y="55838"/>
                  </a:lnTo>
                  <a:lnTo>
                    <a:pt x="15092" y="54760"/>
                  </a:lnTo>
                  <a:lnTo>
                    <a:pt x="15092" y="53466"/>
                  </a:lnTo>
                  <a:lnTo>
                    <a:pt x="15307" y="52173"/>
                  </a:lnTo>
                  <a:lnTo>
                    <a:pt x="15738" y="50664"/>
                  </a:lnTo>
                  <a:lnTo>
                    <a:pt x="16385" y="48077"/>
                  </a:lnTo>
                  <a:lnTo>
                    <a:pt x="16385" y="48077"/>
                  </a:lnTo>
                  <a:lnTo>
                    <a:pt x="18110" y="46999"/>
                  </a:lnTo>
                  <a:lnTo>
                    <a:pt x="19835" y="46136"/>
                  </a:lnTo>
                  <a:lnTo>
                    <a:pt x="20912" y="45705"/>
                  </a:lnTo>
                  <a:lnTo>
                    <a:pt x="21990" y="45705"/>
                  </a:lnTo>
                  <a:lnTo>
                    <a:pt x="23068" y="45921"/>
                  </a:lnTo>
                  <a:lnTo>
                    <a:pt x="24362" y="46352"/>
                  </a:lnTo>
                  <a:lnTo>
                    <a:pt x="24362" y="46352"/>
                  </a:lnTo>
                  <a:lnTo>
                    <a:pt x="25009" y="45705"/>
                  </a:lnTo>
                  <a:lnTo>
                    <a:pt x="25871" y="45274"/>
                  </a:lnTo>
                  <a:lnTo>
                    <a:pt x="26949" y="45059"/>
                  </a:lnTo>
                  <a:lnTo>
                    <a:pt x="28027" y="45059"/>
                  </a:lnTo>
                  <a:lnTo>
                    <a:pt x="29105" y="45059"/>
                  </a:lnTo>
                  <a:lnTo>
                    <a:pt x="30183" y="45490"/>
                  </a:lnTo>
                  <a:lnTo>
                    <a:pt x="31045" y="45705"/>
                  </a:lnTo>
                  <a:lnTo>
                    <a:pt x="31692" y="46352"/>
                  </a:lnTo>
                  <a:lnTo>
                    <a:pt x="31692" y="46352"/>
                  </a:lnTo>
                  <a:lnTo>
                    <a:pt x="31692" y="47214"/>
                  </a:lnTo>
                  <a:lnTo>
                    <a:pt x="31476" y="48077"/>
                  </a:lnTo>
                  <a:lnTo>
                    <a:pt x="31476" y="48077"/>
                  </a:lnTo>
                  <a:lnTo>
                    <a:pt x="32554" y="48723"/>
                  </a:lnTo>
                  <a:lnTo>
                    <a:pt x="33416" y="48939"/>
                  </a:lnTo>
                  <a:lnTo>
                    <a:pt x="34279" y="48939"/>
                  </a:lnTo>
                  <a:lnTo>
                    <a:pt x="34279" y="48939"/>
                  </a:lnTo>
                  <a:lnTo>
                    <a:pt x="34063" y="46783"/>
                  </a:lnTo>
                  <a:lnTo>
                    <a:pt x="33848" y="45705"/>
                  </a:lnTo>
                  <a:lnTo>
                    <a:pt x="33848" y="44412"/>
                  </a:lnTo>
                  <a:lnTo>
                    <a:pt x="33848" y="44412"/>
                  </a:lnTo>
                  <a:lnTo>
                    <a:pt x="34494" y="43549"/>
                  </a:lnTo>
                  <a:lnTo>
                    <a:pt x="35357" y="42903"/>
                  </a:lnTo>
                  <a:lnTo>
                    <a:pt x="37297" y="41609"/>
                  </a:lnTo>
                  <a:lnTo>
                    <a:pt x="41393" y="39238"/>
                  </a:lnTo>
                  <a:lnTo>
                    <a:pt x="41393" y="39238"/>
                  </a:lnTo>
                  <a:lnTo>
                    <a:pt x="41393" y="36866"/>
                  </a:lnTo>
                  <a:lnTo>
                    <a:pt x="41393" y="36866"/>
                  </a:lnTo>
                  <a:lnTo>
                    <a:pt x="42471" y="36866"/>
                  </a:lnTo>
                  <a:lnTo>
                    <a:pt x="42471" y="36866"/>
                  </a:lnTo>
                  <a:lnTo>
                    <a:pt x="43118" y="36004"/>
                  </a:lnTo>
                  <a:lnTo>
                    <a:pt x="43549" y="35357"/>
                  </a:lnTo>
                  <a:lnTo>
                    <a:pt x="45058" y="34279"/>
                  </a:lnTo>
                  <a:lnTo>
                    <a:pt x="46783" y="33417"/>
                  </a:lnTo>
                  <a:lnTo>
                    <a:pt x="48723" y="32770"/>
                  </a:lnTo>
                  <a:lnTo>
                    <a:pt x="48723" y="32770"/>
                  </a:lnTo>
                  <a:lnTo>
                    <a:pt x="48939" y="31908"/>
                  </a:lnTo>
                  <a:lnTo>
                    <a:pt x="49370" y="31045"/>
                  </a:lnTo>
                  <a:lnTo>
                    <a:pt x="50017" y="30614"/>
                  </a:lnTo>
                  <a:lnTo>
                    <a:pt x="50879" y="30183"/>
                  </a:lnTo>
                  <a:lnTo>
                    <a:pt x="52819" y="29752"/>
                  </a:lnTo>
                  <a:lnTo>
                    <a:pt x="54544" y="29105"/>
                  </a:lnTo>
                  <a:lnTo>
                    <a:pt x="54544" y="29105"/>
                  </a:lnTo>
                  <a:lnTo>
                    <a:pt x="54113" y="29752"/>
                  </a:lnTo>
                  <a:lnTo>
                    <a:pt x="53897" y="30183"/>
                  </a:lnTo>
                  <a:lnTo>
                    <a:pt x="54113" y="30830"/>
                  </a:lnTo>
                  <a:lnTo>
                    <a:pt x="54113" y="30830"/>
                  </a:lnTo>
                  <a:lnTo>
                    <a:pt x="54975" y="30183"/>
                  </a:lnTo>
                  <a:lnTo>
                    <a:pt x="55837" y="29967"/>
                  </a:lnTo>
                  <a:lnTo>
                    <a:pt x="57778" y="29321"/>
                  </a:lnTo>
                  <a:lnTo>
                    <a:pt x="58640" y="29105"/>
                  </a:lnTo>
                  <a:lnTo>
                    <a:pt x="59502" y="28674"/>
                  </a:lnTo>
                  <a:lnTo>
                    <a:pt x="60149" y="28243"/>
                  </a:lnTo>
                  <a:lnTo>
                    <a:pt x="60580" y="27596"/>
                  </a:lnTo>
                  <a:lnTo>
                    <a:pt x="60580" y="27596"/>
                  </a:lnTo>
                  <a:lnTo>
                    <a:pt x="59934" y="27596"/>
                  </a:lnTo>
                  <a:lnTo>
                    <a:pt x="59071" y="27812"/>
                  </a:lnTo>
                  <a:lnTo>
                    <a:pt x="59071" y="27812"/>
                  </a:lnTo>
                  <a:lnTo>
                    <a:pt x="58424" y="28027"/>
                  </a:lnTo>
                  <a:lnTo>
                    <a:pt x="57778" y="28243"/>
                  </a:lnTo>
                  <a:lnTo>
                    <a:pt x="57131" y="28027"/>
                  </a:lnTo>
                  <a:lnTo>
                    <a:pt x="56700" y="27596"/>
                  </a:lnTo>
                  <a:lnTo>
                    <a:pt x="56700" y="27596"/>
                  </a:lnTo>
                  <a:lnTo>
                    <a:pt x="56700" y="26518"/>
                  </a:lnTo>
                  <a:lnTo>
                    <a:pt x="57131" y="26087"/>
                  </a:lnTo>
                  <a:lnTo>
                    <a:pt x="57562" y="25656"/>
                  </a:lnTo>
                  <a:lnTo>
                    <a:pt x="57778" y="25009"/>
                  </a:lnTo>
                  <a:lnTo>
                    <a:pt x="57778" y="25009"/>
                  </a:lnTo>
                  <a:lnTo>
                    <a:pt x="57562" y="24793"/>
                  </a:lnTo>
                  <a:lnTo>
                    <a:pt x="57346" y="24578"/>
                  </a:lnTo>
                  <a:lnTo>
                    <a:pt x="56700" y="24578"/>
                  </a:lnTo>
                  <a:lnTo>
                    <a:pt x="56700" y="24578"/>
                  </a:lnTo>
                  <a:lnTo>
                    <a:pt x="56269" y="24578"/>
                  </a:lnTo>
                  <a:lnTo>
                    <a:pt x="55837" y="24578"/>
                  </a:lnTo>
                  <a:lnTo>
                    <a:pt x="55837" y="24578"/>
                  </a:lnTo>
                  <a:lnTo>
                    <a:pt x="56053" y="23931"/>
                  </a:lnTo>
                  <a:lnTo>
                    <a:pt x="56700" y="23500"/>
                  </a:lnTo>
                  <a:lnTo>
                    <a:pt x="57131" y="23500"/>
                  </a:lnTo>
                  <a:lnTo>
                    <a:pt x="57778" y="23715"/>
                  </a:lnTo>
                  <a:lnTo>
                    <a:pt x="59071" y="24362"/>
                  </a:lnTo>
                  <a:lnTo>
                    <a:pt x="59934" y="25009"/>
                  </a:lnTo>
                  <a:lnTo>
                    <a:pt x="59934" y="25009"/>
                  </a:lnTo>
                  <a:lnTo>
                    <a:pt x="60149" y="24793"/>
                  </a:lnTo>
                  <a:lnTo>
                    <a:pt x="60149" y="24578"/>
                  </a:lnTo>
                  <a:lnTo>
                    <a:pt x="59718" y="24147"/>
                  </a:lnTo>
                  <a:lnTo>
                    <a:pt x="59502" y="23931"/>
                  </a:lnTo>
                  <a:lnTo>
                    <a:pt x="59287" y="23931"/>
                  </a:lnTo>
                  <a:lnTo>
                    <a:pt x="59502" y="23715"/>
                  </a:lnTo>
                  <a:lnTo>
                    <a:pt x="59502" y="23715"/>
                  </a:lnTo>
                  <a:lnTo>
                    <a:pt x="60365" y="23715"/>
                  </a:lnTo>
                  <a:lnTo>
                    <a:pt x="61227" y="23715"/>
                  </a:lnTo>
                  <a:lnTo>
                    <a:pt x="62736" y="23284"/>
                  </a:lnTo>
                  <a:lnTo>
                    <a:pt x="64030" y="22853"/>
                  </a:lnTo>
                  <a:lnTo>
                    <a:pt x="65539" y="22638"/>
                  </a:lnTo>
                  <a:lnTo>
                    <a:pt x="65539" y="22638"/>
                  </a:lnTo>
                  <a:lnTo>
                    <a:pt x="64676" y="23500"/>
                  </a:lnTo>
                  <a:lnTo>
                    <a:pt x="63598" y="24362"/>
                  </a:lnTo>
                  <a:lnTo>
                    <a:pt x="62736" y="25440"/>
                  </a:lnTo>
                  <a:lnTo>
                    <a:pt x="62521" y="25871"/>
                  </a:lnTo>
                  <a:lnTo>
                    <a:pt x="62521" y="26302"/>
                  </a:lnTo>
                  <a:lnTo>
                    <a:pt x="62521" y="26302"/>
                  </a:lnTo>
                  <a:lnTo>
                    <a:pt x="64030" y="26302"/>
                  </a:lnTo>
                  <a:lnTo>
                    <a:pt x="65323" y="26518"/>
                  </a:lnTo>
                  <a:lnTo>
                    <a:pt x="67910" y="27165"/>
                  </a:lnTo>
                  <a:lnTo>
                    <a:pt x="67910" y="27165"/>
                  </a:lnTo>
                  <a:lnTo>
                    <a:pt x="67910" y="26734"/>
                  </a:lnTo>
                  <a:lnTo>
                    <a:pt x="67910" y="26087"/>
                  </a:lnTo>
                  <a:lnTo>
                    <a:pt x="67695" y="25440"/>
                  </a:lnTo>
                  <a:lnTo>
                    <a:pt x="67910" y="24578"/>
                  </a:lnTo>
                  <a:lnTo>
                    <a:pt x="67910" y="24578"/>
                  </a:lnTo>
                  <a:lnTo>
                    <a:pt x="67479" y="24362"/>
                  </a:lnTo>
                  <a:lnTo>
                    <a:pt x="66832" y="24362"/>
                  </a:lnTo>
                  <a:lnTo>
                    <a:pt x="66401" y="24147"/>
                  </a:lnTo>
                  <a:lnTo>
                    <a:pt x="66186" y="23931"/>
                  </a:lnTo>
                  <a:lnTo>
                    <a:pt x="66186" y="23715"/>
                  </a:lnTo>
                  <a:lnTo>
                    <a:pt x="66186" y="23715"/>
                  </a:lnTo>
                  <a:lnTo>
                    <a:pt x="66617" y="22853"/>
                  </a:lnTo>
                  <a:lnTo>
                    <a:pt x="67048" y="22206"/>
                  </a:lnTo>
                  <a:lnTo>
                    <a:pt x="67263" y="21344"/>
                  </a:lnTo>
                  <a:lnTo>
                    <a:pt x="67479" y="20266"/>
                  </a:lnTo>
                  <a:lnTo>
                    <a:pt x="67479" y="20266"/>
                  </a:lnTo>
                  <a:lnTo>
                    <a:pt x="66401" y="18973"/>
                  </a:lnTo>
                  <a:lnTo>
                    <a:pt x="65754" y="18326"/>
                  </a:lnTo>
                  <a:lnTo>
                    <a:pt x="64892" y="18110"/>
                  </a:lnTo>
                  <a:lnTo>
                    <a:pt x="64892" y="18110"/>
                  </a:lnTo>
                  <a:lnTo>
                    <a:pt x="64676" y="16817"/>
                  </a:lnTo>
                  <a:lnTo>
                    <a:pt x="64461" y="15523"/>
                  </a:lnTo>
                  <a:lnTo>
                    <a:pt x="64245" y="14230"/>
                  </a:lnTo>
                  <a:lnTo>
                    <a:pt x="64030" y="13798"/>
                  </a:lnTo>
                  <a:lnTo>
                    <a:pt x="63598" y="13367"/>
                  </a:lnTo>
                  <a:lnTo>
                    <a:pt x="63598" y="13367"/>
                  </a:lnTo>
                  <a:lnTo>
                    <a:pt x="62736" y="13798"/>
                  </a:lnTo>
                  <a:lnTo>
                    <a:pt x="62089" y="14445"/>
                  </a:lnTo>
                  <a:lnTo>
                    <a:pt x="61227" y="14876"/>
                  </a:lnTo>
                  <a:lnTo>
                    <a:pt x="60796" y="15092"/>
                  </a:lnTo>
                  <a:lnTo>
                    <a:pt x="60149" y="15308"/>
                  </a:lnTo>
                  <a:lnTo>
                    <a:pt x="60149" y="15308"/>
                  </a:lnTo>
                  <a:lnTo>
                    <a:pt x="59502" y="14876"/>
                  </a:lnTo>
                  <a:lnTo>
                    <a:pt x="59287" y="14445"/>
                  </a:lnTo>
                  <a:lnTo>
                    <a:pt x="59287" y="14014"/>
                  </a:lnTo>
                  <a:lnTo>
                    <a:pt x="59287" y="14014"/>
                  </a:lnTo>
                  <a:lnTo>
                    <a:pt x="59287" y="13583"/>
                  </a:lnTo>
                  <a:lnTo>
                    <a:pt x="59502" y="13367"/>
                  </a:lnTo>
                  <a:lnTo>
                    <a:pt x="59718" y="13152"/>
                  </a:lnTo>
                  <a:lnTo>
                    <a:pt x="59718" y="12721"/>
                  </a:lnTo>
                  <a:lnTo>
                    <a:pt x="59718" y="12721"/>
                  </a:lnTo>
                  <a:lnTo>
                    <a:pt x="59071" y="12505"/>
                  </a:lnTo>
                  <a:lnTo>
                    <a:pt x="58640" y="12074"/>
                  </a:lnTo>
                  <a:lnTo>
                    <a:pt x="57562" y="10996"/>
                  </a:lnTo>
                  <a:lnTo>
                    <a:pt x="57562" y="10996"/>
                  </a:lnTo>
                  <a:lnTo>
                    <a:pt x="57131" y="11211"/>
                  </a:lnTo>
                  <a:lnTo>
                    <a:pt x="56484" y="11211"/>
                  </a:lnTo>
                  <a:lnTo>
                    <a:pt x="55406" y="11211"/>
                  </a:lnTo>
                  <a:lnTo>
                    <a:pt x="55406" y="11211"/>
                  </a:lnTo>
                  <a:lnTo>
                    <a:pt x="53897" y="10996"/>
                  </a:lnTo>
                  <a:lnTo>
                    <a:pt x="53897" y="10996"/>
                  </a:lnTo>
                  <a:lnTo>
                    <a:pt x="53466" y="11427"/>
                  </a:lnTo>
                  <a:lnTo>
                    <a:pt x="53035" y="12074"/>
                  </a:lnTo>
                  <a:lnTo>
                    <a:pt x="52604" y="13367"/>
                  </a:lnTo>
                  <a:lnTo>
                    <a:pt x="51741" y="16170"/>
                  </a:lnTo>
                  <a:lnTo>
                    <a:pt x="51310" y="17248"/>
                  </a:lnTo>
                  <a:lnTo>
                    <a:pt x="50879" y="17895"/>
                  </a:lnTo>
                  <a:lnTo>
                    <a:pt x="50448" y="18326"/>
                  </a:lnTo>
                  <a:lnTo>
                    <a:pt x="49801" y="18757"/>
                  </a:lnTo>
                  <a:lnTo>
                    <a:pt x="49154" y="18973"/>
                  </a:lnTo>
                  <a:lnTo>
                    <a:pt x="48292" y="18973"/>
                  </a:lnTo>
                  <a:lnTo>
                    <a:pt x="47214" y="18973"/>
                  </a:lnTo>
                  <a:lnTo>
                    <a:pt x="47214" y="18973"/>
                  </a:lnTo>
                  <a:lnTo>
                    <a:pt x="46352" y="21128"/>
                  </a:lnTo>
                  <a:lnTo>
                    <a:pt x="46136" y="21560"/>
                  </a:lnTo>
                  <a:lnTo>
                    <a:pt x="45705" y="21991"/>
                  </a:lnTo>
                  <a:lnTo>
                    <a:pt x="45274" y="22206"/>
                  </a:lnTo>
                  <a:lnTo>
                    <a:pt x="44627" y="22422"/>
                  </a:lnTo>
                  <a:lnTo>
                    <a:pt x="44627" y="22422"/>
                  </a:lnTo>
                  <a:lnTo>
                    <a:pt x="44196" y="21991"/>
                  </a:lnTo>
                  <a:lnTo>
                    <a:pt x="43980" y="21344"/>
                  </a:lnTo>
                  <a:lnTo>
                    <a:pt x="43980" y="20913"/>
                  </a:lnTo>
                  <a:lnTo>
                    <a:pt x="44196" y="20482"/>
                  </a:lnTo>
                  <a:lnTo>
                    <a:pt x="44627" y="19404"/>
                  </a:lnTo>
                  <a:lnTo>
                    <a:pt x="45058" y="18541"/>
                  </a:lnTo>
                  <a:lnTo>
                    <a:pt x="45058" y="18541"/>
                  </a:lnTo>
                  <a:lnTo>
                    <a:pt x="43980" y="18541"/>
                  </a:lnTo>
                  <a:lnTo>
                    <a:pt x="42902" y="18326"/>
                  </a:lnTo>
                  <a:lnTo>
                    <a:pt x="41393" y="17463"/>
                  </a:lnTo>
                  <a:lnTo>
                    <a:pt x="41393" y="17463"/>
                  </a:lnTo>
                  <a:lnTo>
                    <a:pt x="39884" y="16601"/>
                  </a:lnTo>
                  <a:lnTo>
                    <a:pt x="39022" y="16386"/>
                  </a:lnTo>
                  <a:lnTo>
                    <a:pt x="37944" y="16386"/>
                  </a:lnTo>
                  <a:lnTo>
                    <a:pt x="37944" y="16386"/>
                  </a:lnTo>
                  <a:lnTo>
                    <a:pt x="38159" y="15523"/>
                  </a:lnTo>
                  <a:lnTo>
                    <a:pt x="37944" y="15092"/>
                  </a:lnTo>
                  <a:lnTo>
                    <a:pt x="37513" y="14230"/>
                  </a:lnTo>
                  <a:lnTo>
                    <a:pt x="37513" y="14230"/>
                  </a:lnTo>
                  <a:lnTo>
                    <a:pt x="38591" y="13152"/>
                  </a:lnTo>
                  <a:lnTo>
                    <a:pt x="39884" y="12289"/>
                  </a:lnTo>
                  <a:lnTo>
                    <a:pt x="41178" y="11643"/>
                  </a:lnTo>
                  <a:lnTo>
                    <a:pt x="42687" y="10996"/>
                  </a:lnTo>
                  <a:lnTo>
                    <a:pt x="45920" y="9918"/>
                  </a:lnTo>
                  <a:lnTo>
                    <a:pt x="49154" y="8840"/>
                  </a:lnTo>
                  <a:lnTo>
                    <a:pt x="49154" y="8840"/>
                  </a:lnTo>
                  <a:lnTo>
                    <a:pt x="48723" y="9271"/>
                  </a:lnTo>
                  <a:lnTo>
                    <a:pt x="48292" y="9487"/>
                  </a:lnTo>
                  <a:lnTo>
                    <a:pt x="48076" y="9918"/>
                  </a:lnTo>
                  <a:lnTo>
                    <a:pt x="48076" y="10134"/>
                  </a:lnTo>
                  <a:lnTo>
                    <a:pt x="48076" y="10349"/>
                  </a:lnTo>
                  <a:lnTo>
                    <a:pt x="48076" y="10349"/>
                  </a:lnTo>
                  <a:lnTo>
                    <a:pt x="49154" y="10349"/>
                  </a:lnTo>
                  <a:lnTo>
                    <a:pt x="50232" y="10134"/>
                  </a:lnTo>
                  <a:lnTo>
                    <a:pt x="50232" y="10134"/>
                  </a:lnTo>
                  <a:lnTo>
                    <a:pt x="51526" y="9918"/>
                  </a:lnTo>
                  <a:lnTo>
                    <a:pt x="52172" y="9918"/>
                  </a:lnTo>
                  <a:lnTo>
                    <a:pt x="52819" y="10134"/>
                  </a:lnTo>
                  <a:lnTo>
                    <a:pt x="52819" y="10134"/>
                  </a:lnTo>
                  <a:lnTo>
                    <a:pt x="52604" y="9702"/>
                  </a:lnTo>
                  <a:lnTo>
                    <a:pt x="52388" y="9271"/>
                  </a:lnTo>
                  <a:lnTo>
                    <a:pt x="51741" y="8624"/>
                  </a:lnTo>
                  <a:lnTo>
                    <a:pt x="50879" y="8193"/>
                  </a:lnTo>
                  <a:lnTo>
                    <a:pt x="50663" y="7978"/>
                  </a:lnTo>
                  <a:lnTo>
                    <a:pt x="50663" y="7546"/>
                  </a:lnTo>
                  <a:lnTo>
                    <a:pt x="50663" y="7546"/>
                  </a:lnTo>
                  <a:lnTo>
                    <a:pt x="51526" y="7762"/>
                  </a:lnTo>
                  <a:lnTo>
                    <a:pt x="52388" y="7762"/>
                  </a:lnTo>
                  <a:lnTo>
                    <a:pt x="53250" y="7546"/>
                  </a:lnTo>
                  <a:lnTo>
                    <a:pt x="54113" y="6900"/>
                  </a:lnTo>
                  <a:lnTo>
                    <a:pt x="55406" y="5822"/>
                  </a:lnTo>
                  <a:lnTo>
                    <a:pt x="56484" y="4313"/>
                  </a:lnTo>
                  <a:lnTo>
                    <a:pt x="56484" y="4313"/>
                  </a:lnTo>
                  <a:lnTo>
                    <a:pt x="58209" y="4313"/>
                  </a:lnTo>
                  <a:lnTo>
                    <a:pt x="59718" y="4097"/>
                  </a:lnTo>
                  <a:lnTo>
                    <a:pt x="59718" y="4097"/>
                  </a:lnTo>
                  <a:lnTo>
                    <a:pt x="60796" y="5175"/>
                  </a:lnTo>
                  <a:lnTo>
                    <a:pt x="62089" y="6253"/>
                  </a:lnTo>
                  <a:lnTo>
                    <a:pt x="62089" y="6253"/>
                  </a:lnTo>
                  <a:lnTo>
                    <a:pt x="61443" y="6900"/>
                  </a:lnTo>
                  <a:lnTo>
                    <a:pt x="60796" y="7331"/>
                  </a:lnTo>
                  <a:lnTo>
                    <a:pt x="59071" y="7978"/>
                  </a:lnTo>
                  <a:lnTo>
                    <a:pt x="57131" y="8409"/>
                  </a:lnTo>
                  <a:lnTo>
                    <a:pt x="56269" y="8840"/>
                  </a:lnTo>
                  <a:lnTo>
                    <a:pt x="55622" y="9271"/>
                  </a:lnTo>
                  <a:lnTo>
                    <a:pt x="55622" y="9271"/>
                  </a:lnTo>
                  <a:lnTo>
                    <a:pt x="55837" y="9487"/>
                  </a:lnTo>
                  <a:lnTo>
                    <a:pt x="56269" y="9487"/>
                  </a:lnTo>
                  <a:lnTo>
                    <a:pt x="57131" y="9271"/>
                  </a:lnTo>
                  <a:lnTo>
                    <a:pt x="57131" y="9271"/>
                  </a:lnTo>
                  <a:lnTo>
                    <a:pt x="57778" y="9271"/>
                  </a:lnTo>
                  <a:lnTo>
                    <a:pt x="58640" y="9271"/>
                  </a:lnTo>
                  <a:lnTo>
                    <a:pt x="58640" y="9271"/>
                  </a:lnTo>
                  <a:lnTo>
                    <a:pt x="59502" y="10134"/>
                  </a:lnTo>
                  <a:lnTo>
                    <a:pt x="60580" y="10996"/>
                  </a:lnTo>
                  <a:lnTo>
                    <a:pt x="61874" y="11427"/>
                  </a:lnTo>
                  <a:lnTo>
                    <a:pt x="63598" y="11858"/>
                  </a:lnTo>
                  <a:lnTo>
                    <a:pt x="63598" y="11858"/>
                  </a:lnTo>
                  <a:lnTo>
                    <a:pt x="63598" y="11211"/>
                  </a:lnTo>
                  <a:lnTo>
                    <a:pt x="63383" y="10996"/>
                  </a:lnTo>
                  <a:lnTo>
                    <a:pt x="63167" y="10780"/>
                  </a:lnTo>
                  <a:lnTo>
                    <a:pt x="63383" y="10565"/>
                  </a:lnTo>
                  <a:lnTo>
                    <a:pt x="63383" y="10565"/>
                  </a:lnTo>
                  <a:lnTo>
                    <a:pt x="64245" y="10780"/>
                  </a:lnTo>
                  <a:lnTo>
                    <a:pt x="65108" y="10780"/>
                  </a:lnTo>
                  <a:lnTo>
                    <a:pt x="65539" y="10565"/>
                  </a:lnTo>
                  <a:lnTo>
                    <a:pt x="65970" y="9702"/>
                  </a:lnTo>
                  <a:lnTo>
                    <a:pt x="65970" y="9702"/>
                  </a:lnTo>
                  <a:lnTo>
                    <a:pt x="65754" y="9056"/>
                  </a:lnTo>
                  <a:lnTo>
                    <a:pt x="65539" y="8840"/>
                  </a:lnTo>
                  <a:lnTo>
                    <a:pt x="65108" y="8409"/>
                  </a:lnTo>
                  <a:lnTo>
                    <a:pt x="65108" y="7762"/>
                  </a:lnTo>
                  <a:lnTo>
                    <a:pt x="65108" y="7762"/>
                  </a:lnTo>
                  <a:lnTo>
                    <a:pt x="65323" y="7546"/>
                  </a:lnTo>
                  <a:lnTo>
                    <a:pt x="65754" y="7546"/>
                  </a:lnTo>
                  <a:lnTo>
                    <a:pt x="66186" y="7978"/>
                  </a:lnTo>
                  <a:lnTo>
                    <a:pt x="66832" y="8409"/>
                  </a:lnTo>
                  <a:lnTo>
                    <a:pt x="67048" y="8624"/>
                  </a:lnTo>
                  <a:lnTo>
                    <a:pt x="67263" y="8840"/>
                  </a:lnTo>
                  <a:lnTo>
                    <a:pt x="67263" y="8840"/>
                  </a:lnTo>
                  <a:lnTo>
                    <a:pt x="68988" y="8193"/>
                  </a:lnTo>
                  <a:lnTo>
                    <a:pt x="69635" y="7546"/>
                  </a:lnTo>
                  <a:lnTo>
                    <a:pt x="69850" y="6900"/>
                  </a:lnTo>
                  <a:lnTo>
                    <a:pt x="69850" y="6900"/>
                  </a:lnTo>
                  <a:lnTo>
                    <a:pt x="69204" y="6253"/>
                  </a:lnTo>
                  <a:lnTo>
                    <a:pt x="68341" y="6037"/>
                  </a:lnTo>
                  <a:lnTo>
                    <a:pt x="67479" y="5606"/>
                  </a:lnTo>
                  <a:lnTo>
                    <a:pt x="67048" y="5391"/>
                  </a:lnTo>
                  <a:lnTo>
                    <a:pt x="66832" y="4959"/>
                  </a:lnTo>
                  <a:lnTo>
                    <a:pt x="66832" y="4959"/>
                  </a:lnTo>
                  <a:lnTo>
                    <a:pt x="66832" y="4528"/>
                  </a:lnTo>
                  <a:lnTo>
                    <a:pt x="67048" y="4097"/>
                  </a:lnTo>
                  <a:lnTo>
                    <a:pt x="67048" y="3881"/>
                  </a:lnTo>
                  <a:lnTo>
                    <a:pt x="67048" y="3450"/>
                  </a:lnTo>
                  <a:lnTo>
                    <a:pt x="67048" y="3450"/>
                  </a:lnTo>
                  <a:lnTo>
                    <a:pt x="65970" y="3019"/>
                  </a:lnTo>
                  <a:lnTo>
                    <a:pt x="64676" y="2588"/>
                  </a:lnTo>
                  <a:lnTo>
                    <a:pt x="63598" y="1941"/>
                  </a:lnTo>
                  <a:lnTo>
                    <a:pt x="63167" y="1510"/>
                  </a:lnTo>
                  <a:lnTo>
                    <a:pt x="62952" y="863"/>
                  </a:lnTo>
                  <a:lnTo>
                    <a:pt x="62952" y="863"/>
                  </a:lnTo>
                  <a:lnTo>
                    <a:pt x="59934" y="863"/>
                  </a:lnTo>
                  <a:lnTo>
                    <a:pt x="59934" y="863"/>
                  </a:lnTo>
                  <a:lnTo>
                    <a:pt x="57131" y="863"/>
                  </a:lnTo>
                  <a:lnTo>
                    <a:pt x="55837" y="863"/>
                  </a:lnTo>
                  <a:lnTo>
                    <a:pt x="54544" y="1079"/>
                  </a:lnTo>
                  <a:lnTo>
                    <a:pt x="53682" y="1294"/>
                  </a:lnTo>
                  <a:lnTo>
                    <a:pt x="52819" y="1941"/>
                  </a:lnTo>
                  <a:lnTo>
                    <a:pt x="52388" y="2588"/>
                  </a:lnTo>
                  <a:lnTo>
                    <a:pt x="51957" y="3666"/>
                  </a:lnTo>
                  <a:lnTo>
                    <a:pt x="51957" y="3666"/>
                  </a:lnTo>
                  <a:lnTo>
                    <a:pt x="52172" y="3881"/>
                  </a:lnTo>
                  <a:lnTo>
                    <a:pt x="52388" y="3881"/>
                  </a:lnTo>
                  <a:lnTo>
                    <a:pt x="53035" y="3881"/>
                  </a:lnTo>
                  <a:lnTo>
                    <a:pt x="53466" y="4097"/>
                  </a:lnTo>
                  <a:lnTo>
                    <a:pt x="53466" y="4313"/>
                  </a:lnTo>
                  <a:lnTo>
                    <a:pt x="53466" y="4528"/>
                  </a:lnTo>
                  <a:lnTo>
                    <a:pt x="53466" y="4528"/>
                  </a:lnTo>
                  <a:lnTo>
                    <a:pt x="52819" y="5175"/>
                  </a:lnTo>
                  <a:lnTo>
                    <a:pt x="52172" y="5606"/>
                  </a:lnTo>
                  <a:lnTo>
                    <a:pt x="50448" y="6469"/>
                  </a:lnTo>
                  <a:lnTo>
                    <a:pt x="50448" y="6469"/>
                  </a:lnTo>
                  <a:lnTo>
                    <a:pt x="50232" y="6037"/>
                  </a:lnTo>
                  <a:lnTo>
                    <a:pt x="50448" y="5822"/>
                  </a:lnTo>
                  <a:lnTo>
                    <a:pt x="50663" y="5606"/>
                  </a:lnTo>
                  <a:lnTo>
                    <a:pt x="50663" y="4959"/>
                  </a:lnTo>
                  <a:lnTo>
                    <a:pt x="50663" y="4959"/>
                  </a:lnTo>
                  <a:lnTo>
                    <a:pt x="49801" y="4744"/>
                  </a:lnTo>
                  <a:lnTo>
                    <a:pt x="49370" y="4313"/>
                  </a:lnTo>
                  <a:lnTo>
                    <a:pt x="49370" y="3881"/>
                  </a:lnTo>
                  <a:lnTo>
                    <a:pt x="49370" y="3881"/>
                  </a:lnTo>
                  <a:lnTo>
                    <a:pt x="49585" y="3019"/>
                  </a:lnTo>
                  <a:lnTo>
                    <a:pt x="49585" y="2372"/>
                  </a:lnTo>
                  <a:lnTo>
                    <a:pt x="49801" y="1941"/>
                  </a:lnTo>
                  <a:lnTo>
                    <a:pt x="49801" y="1941"/>
                  </a:lnTo>
                  <a:lnTo>
                    <a:pt x="50663" y="1726"/>
                  </a:lnTo>
                  <a:lnTo>
                    <a:pt x="51741" y="1726"/>
                  </a:lnTo>
                  <a:lnTo>
                    <a:pt x="52819" y="1294"/>
                  </a:lnTo>
                  <a:lnTo>
                    <a:pt x="53035" y="1079"/>
                  </a:lnTo>
                  <a:lnTo>
                    <a:pt x="53250" y="648"/>
                  </a:lnTo>
                  <a:lnTo>
                    <a:pt x="53250" y="648"/>
                  </a:lnTo>
                  <a:lnTo>
                    <a:pt x="52388" y="217"/>
                  </a:lnTo>
                  <a:lnTo>
                    <a:pt x="51741" y="217"/>
                  </a:lnTo>
                  <a:lnTo>
                    <a:pt x="50879" y="432"/>
                  </a:lnTo>
                  <a:lnTo>
                    <a:pt x="50232" y="648"/>
                  </a:lnTo>
                  <a:lnTo>
                    <a:pt x="49154" y="1510"/>
                  </a:lnTo>
                  <a:lnTo>
                    <a:pt x="47861" y="2157"/>
                  </a:lnTo>
                  <a:lnTo>
                    <a:pt x="47861" y="2157"/>
                  </a:lnTo>
                  <a:lnTo>
                    <a:pt x="48076" y="1941"/>
                  </a:lnTo>
                  <a:lnTo>
                    <a:pt x="48292" y="1510"/>
                  </a:lnTo>
                  <a:lnTo>
                    <a:pt x="48507" y="1079"/>
                  </a:lnTo>
                  <a:lnTo>
                    <a:pt x="48507" y="648"/>
                  </a:lnTo>
                  <a:lnTo>
                    <a:pt x="48507" y="648"/>
                  </a:lnTo>
                  <a:lnTo>
                    <a:pt x="47214" y="648"/>
                  </a:lnTo>
                  <a:lnTo>
                    <a:pt x="45920" y="863"/>
                  </a:lnTo>
                  <a:lnTo>
                    <a:pt x="43980" y="1726"/>
                  </a:lnTo>
                  <a:lnTo>
                    <a:pt x="43980" y="1726"/>
                  </a:lnTo>
                  <a:lnTo>
                    <a:pt x="44411" y="2372"/>
                  </a:lnTo>
                  <a:lnTo>
                    <a:pt x="45058" y="2804"/>
                  </a:lnTo>
                  <a:lnTo>
                    <a:pt x="46567" y="3019"/>
                  </a:lnTo>
                  <a:lnTo>
                    <a:pt x="46567" y="3019"/>
                  </a:lnTo>
                  <a:lnTo>
                    <a:pt x="46136" y="3450"/>
                  </a:lnTo>
                  <a:lnTo>
                    <a:pt x="45920" y="3881"/>
                  </a:lnTo>
                  <a:lnTo>
                    <a:pt x="45920" y="4528"/>
                  </a:lnTo>
                  <a:lnTo>
                    <a:pt x="46136" y="5175"/>
                  </a:lnTo>
                  <a:lnTo>
                    <a:pt x="46136" y="5175"/>
                  </a:lnTo>
                  <a:lnTo>
                    <a:pt x="45274" y="5606"/>
                  </a:lnTo>
                  <a:lnTo>
                    <a:pt x="44411" y="6037"/>
                  </a:lnTo>
                  <a:lnTo>
                    <a:pt x="44411" y="6037"/>
                  </a:lnTo>
                  <a:lnTo>
                    <a:pt x="44411" y="5606"/>
                  </a:lnTo>
                  <a:lnTo>
                    <a:pt x="44843" y="5391"/>
                  </a:lnTo>
                  <a:lnTo>
                    <a:pt x="45058" y="5175"/>
                  </a:lnTo>
                  <a:lnTo>
                    <a:pt x="45058" y="4528"/>
                  </a:lnTo>
                  <a:lnTo>
                    <a:pt x="45058" y="4528"/>
                  </a:lnTo>
                  <a:lnTo>
                    <a:pt x="44627" y="4313"/>
                  </a:lnTo>
                  <a:lnTo>
                    <a:pt x="44196" y="4313"/>
                  </a:lnTo>
                  <a:lnTo>
                    <a:pt x="43333" y="4528"/>
                  </a:lnTo>
                  <a:lnTo>
                    <a:pt x="42471" y="5175"/>
                  </a:lnTo>
                  <a:lnTo>
                    <a:pt x="42040" y="6037"/>
                  </a:lnTo>
                  <a:lnTo>
                    <a:pt x="42040" y="6037"/>
                  </a:lnTo>
                  <a:lnTo>
                    <a:pt x="40315" y="6037"/>
                  </a:lnTo>
                  <a:lnTo>
                    <a:pt x="40315" y="6037"/>
                  </a:lnTo>
                  <a:lnTo>
                    <a:pt x="39453" y="6037"/>
                  </a:lnTo>
                  <a:lnTo>
                    <a:pt x="38375" y="5822"/>
                  </a:lnTo>
                  <a:lnTo>
                    <a:pt x="37728" y="5606"/>
                  </a:lnTo>
                  <a:lnTo>
                    <a:pt x="37513" y="5391"/>
                  </a:lnTo>
                  <a:lnTo>
                    <a:pt x="37297" y="4959"/>
                  </a:lnTo>
                  <a:lnTo>
                    <a:pt x="37297" y="4959"/>
                  </a:lnTo>
                  <a:lnTo>
                    <a:pt x="38591" y="5175"/>
                  </a:lnTo>
                  <a:lnTo>
                    <a:pt x="39884" y="5175"/>
                  </a:lnTo>
                  <a:lnTo>
                    <a:pt x="40962" y="4744"/>
                  </a:lnTo>
                  <a:lnTo>
                    <a:pt x="41824" y="4313"/>
                  </a:lnTo>
                  <a:lnTo>
                    <a:pt x="41824" y="4313"/>
                  </a:lnTo>
                  <a:lnTo>
                    <a:pt x="41824" y="3881"/>
                  </a:lnTo>
                  <a:lnTo>
                    <a:pt x="41393" y="3666"/>
                  </a:lnTo>
                  <a:lnTo>
                    <a:pt x="41178" y="3450"/>
                  </a:lnTo>
                  <a:lnTo>
                    <a:pt x="40962" y="3019"/>
                  </a:lnTo>
                  <a:lnTo>
                    <a:pt x="40962" y="3019"/>
                  </a:lnTo>
                  <a:lnTo>
                    <a:pt x="41178" y="2372"/>
                  </a:lnTo>
                  <a:lnTo>
                    <a:pt x="41824" y="1941"/>
                  </a:lnTo>
                  <a:lnTo>
                    <a:pt x="42471" y="1510"/>
                  </a:lnTo>
                  <a:lnTo>
                    <a:pt x="42902" y="863"/>
                  </a:lnTo>
                  <a:lnTo>
                    <a:pt x="42902" y="863"/>
                  </a:lnTo>
                  <a:lnTo>
                    <a:pt x="42255" y="648"/>
                  </a:lnTo>
                  <a:lnTo>
                    <a:pt x="41824" y="648"/>
                  </a:lnTo>
                  <a:lnTo>
                    <a:pt x="40962" y="1079"/>
                  </a:lnTo>
                  <a:lnTo>
                    <a:pt x="40100" y="1726"/>
                  </a:lnTo>
                  <a:lnTo>
                    <a:pt x="39022" y="1941"/>
                  </a:lnTo>
                  <a:lnTo>
                    <a:pt x="39022" y="1941"/>
                  </a:lnTo>
                  <a:lnTo>
                    <a:pt x="37944" y="1726"/>
                  </a:lnTo>
                  <a:lnTo>
                    <a:pt x="36866" y="1294"/>
                  </a:lnTo>
                  <a:lnTo>
                    <a:pt x="34926" y="432"/>
                  </a:lnTo>
                  <a:lnTo>
                    <a:pt x="34926" y="432"/>
                  </a:lnTo>
                  <a:lnTo>
                    <a:pt x="33632" y="217"/>
                  </a:lnTo>
                  <a:lnTo>
                    <a:pt x="32339" y="1"/>
                  </a:lnTo>
                  <a:lnTo>
                    <a:pt x="31045" y="1"/>
                  </a:lnTo>
                  <a:lnTo>
                    <a:pt x="29751" y="217"/>
                  </a:lnTo>
                  <a:lnTo>
                    <a:pt x="28889" y="648"/>
                  </a:lnTo>
                  <a:lnTo>
                    <a:pt x="27811" y="1294"/>
                  </a:lnTo>
                  <a:lnTo>
                    <a:pt x="26949" y="1941"/>
                  </a:lnTo>
                  <a:lnTo>
                    <a:pt x="26302" y="2804"/>
                  </a:lnTo>
                  <a:lnTo>
                    <a:pt x="26302" y="2804"/>
                  </a:lnTo>
                  <a:lnTo>
                    <a:pt x="26733" y="3019"/>
                  </a:lnTo>
                  <a:lnTo>
                    <a:pt x="27164" y="3019"/>
                  </a:lnTo>
                  <a:lnTo>
                    <a:pt x="28242" y="2804"/>
                  </a:lnTo>
                  <a:lnTo>
                    <a:pt x="28242" y="2804"/>
                  </a:lnTo>
                  <a:lnTo>
                    <a:pt x="29320" y="2588"/>
                  </a:lnTo>
                  <a:lnTo>
                    <a:pt x="29751" y="2588"/>
                  </a:lnTo>
                  <a:lnTo>
                    <a:pt x="30398" y="2804"/>
                  </a:lnTo>
                  <a:lnTo>
                    <a:pt x="30398" y="2804"/>
                  </a:lnTo>
                  <a:lnTo>
                    <a:pt x="29751" y="4097"/>
                  </a:lnTo>
                  <a:lnTo>
                    <a:pt x="29536" y="4528"/>
                  </a:lnTo>
                  <a:lnTo>
                    <a:pt x="29105" y="4959"/>
                  </a:lnTo>
                  <a:lnTo>
                    <a:pt x="29105" y="4959"/>
                  </a:lnTo>
                  <a:lnTo>
                    <a:pt x="28242" y="4744"/>
                  </a:lnTo>
                  <a:lnTo>
                    <a:pt x="27380" y="4528"/>
                  </a:lnTo>
                  <a:lnTo>
                    <a:pt x="25224" y="4528"/>
                  </a:lnTo>
                  <a:lnTo>
                    <a:pt x="23284" y="4313"/>
                  </a:lnTo>
                  <a:lnTo>
                    <a:pt x="22422" y="4097"/>
                  </a:lnTo>
                  <a:lnTo>
                    <a:pt x="21775" y="3666"/>
                  </a:lnTo>
                  <a:lnTo>
                    <a:pt x="21775" y="3666"/>
                  </a:lnTo>
                  <a:lnTo>
                    <a:pt x="21128" y="3881"/>
                  </a:lnTo>
                  <a:lnTo>
                    <a:pt x="21128" y="3881"/>
                  </a:lnTo>
                  <a:lnTo>
                    <a:pt x="17463" y="8193"/>
                  </a:lnTo>
                  <a:lnTo>
                    <a:pt x="14014" y="12721"/>
                  </a:lnTo>
                  <a:lnTo>
                    <a:pt x="10780" y="17463"/>
                  </a:lnTo>
                  <a:lnTo>
                    <a:pt x="7977" y="22422"/>
                  </a:lnTo>
                  <a:lnTo>
                    <a:pt x="5390" y="27596"/>
                  </a:lnTo>
                  <a:lnTo>
                    <a:pt x="3234" y="32770"/>
                  </a:lnTo>
                  <a:lnTo>
                    <a:pt x="1510" y="38375"/>
                  </a:lnTo>
                  <a:lnTo>
                    <a:pt x="1" y="43981"/>
                  </a:lnTo>
                  <a:lnTo>
                    <a:pt x="1" y="43981"/>
                  </a:lnTo>
                  <a:lnTo>
                    <a:pt x="432" y="43765"/>
                  </a:lnTo>
                  <a:lnTo>
                    <a:pt x="863" y="43765"/>
                  </a:lnTo>
                  <a:lnTo>
                    <a:pt x="863" y="43765"/>
                  </a:lnTo>
                  <a:lnTo>
                    <a:pt x="1294" y="44196"/>
                  </a:lnTo>
                  <a:lnTo>
                    <a:pt x="1510" y="44627"/>
                  </a:lnTo>
                  <a:lnTo>
                    <a:pt x="1294" y="45921"/>
                  </a:lnTo>
                  <a:lnTo>
                    <a:pt x="1294" y="45921"/>
                  </a:lnTo>
                  <a:lnTo>
                    <a:pt x="2588" y="48077"/>
                  </a:lnTo>
                  <a:lnTo>
                    <a:pt x="4097" y="50233"/>
                  </a:lnTo>
                  <a:lnTo>
                    <a:pt x="5606" y="52173"/>
                  </a:lnTo>
                  <a:lnTo>
                    <a:pt x="6684" y="54544"/>
                  </a:lnTo>
                  <a:lnTo>
                    <a:pt x="6684" y="54544"/>
                  </a:lnTo>
                  <a:lnTo>
                    <a:pt x="6468" y="54975"/>
                  </a:lnTo>
                  <a:lnTo>
                    <a:pt x="6468" y="55407"/>
                  </a:lnTo>
                  <a:lnTo>
                    <a:pt x="6253" y="55838"/>
                  </a:lnTo>
                  <a:lnTo>
                    <a:pt x="6253" y="56485"/>
                  </a:lnTo>
                  <a:lnTo>
                    <a:pt x="6253" y="56485"/>
                  </a:lnTo>
                  <a:lnTo>
                    <a:pt x="8409" y="57994"/>
                  </a:lnTo>
                  <a:lnTo>
                    <a:pt x="9702" y="58856"/>
                  </a:lnTo>
                  <a:lnTo>
                    <a:pt x="10996" y="59503"/>
                  </a:lnTo>
                  <a:lnTo>
                    <a:pt x="12505" y="60150"/>
                  </a:lnTo>
                  <a:lnTo>
                    <a:pt x="13798" y="60581"/>
                  </a:lnTo>
                  <a:lnTo>
                    <a:pt x="15523" y="60581"/>
                  </a:lnTo>
                  <a:lnTo>
                    <a:pt x="17032" y="60365"/>
                  </a:lnTo>
                  <a:lnTo>
                    <a:pt x="17032" y="60365"/>
                  </a:lnTo>
                  <a:lnTo>
                    <a:pt x="17894" y="60796"/>
                  </a:lnTo>
                  <a:lnTo>
                    <a:pt x="18541" y="61443"/>
                  </a:lnTo>
                  <a:lnTo>
                    <a:pt x="19188" y="62305"/>
                  </a:lnTo>
                  <a:lnTo>
                    <a:pt x="20050" y="62952"/>
                  </a:lnTo>
                  <a:lnTo>
                    <a:pt x="20050" y="62952"/>
                  </a:lnTo>
                  <a:lnTo>
                    <a:pt x="21775" y="63383"/>
                  </a:lnTo>
                  <a:lnTo>
                    <a:pt x="23715" y="64030"/>
                  </a:lnTo>
                  <a:lnTo>
                    <a:pt x="24362" y="64246"/>
                  </a:lnTo>
                  <a:lnTo>
                    <a:pt x="25009" y="64892"/>
                  </a:lnTo>
                  <a:lnTo>
                    <a:pt x="25440" y="65755"/>
                  </a:lnTo>
                  <a:lnTo>
                    <a:pt x="25440" y="66833"/>
                  </a:lnTo>
                  <a:lnTo>
                    <a:pt x="25440" y="66833"/>
                  </a:lnTo>
                  <a:lnTo>
                    <a:pt x="28027" y="68557"/>
                  </a:lnTo>
                  <a:lnTo>
                    <a:pt x="29536" y="69420"/>
                  </a:lnTo>
                  <a:lnTo>
                    <a:pt x="31045" y="70067"/>
                  </a:lnTo>
                  <a:lnTo>
                    <a:pt x="31045" y="70067"/>
                  </a:lnTo>
                  <a:lnTo>
                    <a:pt x="31476" y="68773"/>
                  </a:lnTo>
                  <a:lnTo>
                    <a:pt x="31907" y="68342"/>
                  </a:lnTo>
                  <a:lnTo>
                    <a:pt x="32554" y="68342"/>
                  </a:lnTo>
                  <a:lnTo>
                    <a:pt x="32554" y="68342"/>
                  </a:lnTo>
                  <a:lnTo>
                    <a:pt x="33416" y="69420"/>
                  </a:lnTo>
                  <a:lnTo>
                    <a:pt x="33848" y="70713"/>
                  </a:lnTo>
                  <a:lnTo>
                    <a:pt x="34063" y="72222"/>
                  </a:lnTo>
                  <a:lnTo>
                    <a:pt x="34063" y="73947"/>
                  </a:lnTo>
                  <a:lnTo>
                    <a:pt x="34063" y="73947"/>
                  </a:lnTo>
                  <a:lnTo>
                    <a:pt x="32985" y="75241"/>
                  </a:lnTo>
                  <a:lnTo>
                    <a:pt x="31692" y="76534"/>
                  </a:lnTo>
                  <a:lnTo>
                    <a:pt x="31261" y="77181"/>
                  </a:lnTo>
                  <a:lnTo>
                    <a:pt x="30829" y="77828"/>
                  </a:lnTo>
                  <a:lnTo>
                    <a:pt x="30398" y="78906"/>
                  </a:lnTo>
                  <a:lnTo>
                    <a:pt x="30398" y="79768"/>
                  </a:lnTo>
                  <a:lnTo>
                    <a:pt x="30398" y="79768"/>
                  </a:lnTo>
                  <a:lnTo>
                    <a:pt x="30398" y="80199"/>
                  </a:lnTo>
                  <a:lnTo>
                    <a:pt x="30614" y="80630"/>
                  </a:lnTo>
                  <a:lnTo>
                    <a:pt x="30829" y="80846"/>
                  </a:lnTo>
                  <a:lnTo>
                    <a:pt x="31045" y="81277"/>
                  </a:lnTo>
                  <a:lnTo>
                    <a:pt x="31045" y="81277"/>
                  </a:lnTo>
                  <a:lnTo>
                    <a:pt x="30614" y="81708"/>
                  </a:lnTo>
                  <a:lnTo>
                    <a:pt x="30183" y="81924"/>
                  </a:lnTo>
                  <a:lnTo>
                    <a:pt x="29967" y="82355"/>
                  </a:lnTo>
                  <a:lnTo>
                    <a:pt x="29751" y="83002"/>
                  </a:lnTo>
                  <a:lnTo>
                    <a:pt x="29751" y="83002"/>
                  </a:lnTo>
                  <a:lnTo>
                    <a:pt x="33201" y="88391"/>
                  </a:lnTo>
                  <a:lnTo>
                    <a:pt x="34926" y="90978"/>
                  </a:lnTo>
                  <a:lnTo>
                    <a:pt x="36219" y="93997"/>
                  </a:lnTo>
                  <a:lnTo>
                    <a:pt x="36219" y="93997"/>
                  </a:lnTo>
                  <a:lnTo>
                    <a:pt x="37297" y="94643"/>
                  </a:lnTo>
                  <a:lnTo>
                    <a:pt x="38159" y="95290"/>
                  </a:lnTo>
                  <a:lnTo>
                    <a:pt x="39884" y="95937"/>
                  </a:lnTo>
                  <a:lnTo>
                    <a:pt x="40746" y="96152"/>
                  </a:lnTo>
                  <a:lnTo>
                    <a:pt x="41609" y="96584"/>
                  </a:lnTo>
                  <a:lnTo>
                    <a:pt x="42255" y="97230"/>
                  </a:lnTo>
                  <a:lnTo>
                    <a:pt x="42902" y="98093"/>
                  </a:lnTo>
                  <a:lnTo>
                    <a:pt x="42902" y="98093"/>
                  </a:lnTo>
                  <a:lnTo>
                    <a:pt x="43333" y="99386"/>
                  </a:lnTo>
                  <a:lnTo>
                    <a:pt x="43549" y="100895"/>
                  </a:lnTo>
                  <a:lnTo>
                    <a:pt x="43549" y="104345"/>
                  </a:lnTo>
                  <a:lnTo>
                    <a:pt x="43333" y="108010"/>
                  </a:lnTo>
                  <a:lnTo>
                    <a:pt x="43333" y="109734"/>
                  </a:lnTo>
                  <a:lnTo>
                    <a:pt x="43765" y="111459"/>
                  </a:lnTo>
                  <a:lnTo>
                    <a:pt x="43765" y="111459"/>
                  </a:lnTo>
                  <a:lnTo>
                    <a:pt x="43980" y="113184"/>
                  </a:lnTo>
                  <a:lnTo>
                    <a:pt x="44411" y="115124"/>
                  </a:lnTo>
                  <a:lnTo>
                    <a:pt x="44411" y="117064"/>
                  </a:lnTo>
                  <a:lnTo>
                    <a:pt x="44196" y="117927"/>
                  </a:lnTo>
                  <a:lnTo>
                    <a:pt x="43980" y="118789"/>
                  </a:lnTo>
                  <a:lnTo>
                    <a:pt x="43980" y="118789"/>
                  </a:lnTo>
                  <a:lnTo>
                    <a:pt x="44411" y="119220"/>
                  </a:lnTo>
                  <a:lnTo>
                    <a:pt x="44627" y="120083"/>
                  </a:lnTo>
                  <a:lnTo>
                    <a:pt x="45058" y="121807"/>
                  </a:lnTo>
                  <a:lnTo>
                    <a:pt x="45274" y="123532"/>
                  </a:lnTo>
                  <a:lnTo>
                    <a:pt x="45705" y="124179"/>
                  </a:lnTo>
                  <a:lnTo>
                    <a:pt x="46352" y="124825"/>
                  </a:lnTo>
                  <a:lnTo>
                    <a:pt x="46352" y="124825"/>
                  </a:lnTo>
                  <a:lnTo>
                    <a:pt x="46352" y="123963"/>
                  </a:lnTo>
                  <a:lnTo>
                    <a:pt x="46352" y="123532"/>
                  </a:lnTo>
                  <a:lnTo>
                    <a:pt x="46567" y="123316"/>
                  </a:lnTo>
                  <a:lnTo>
                    <a:pt x="46567" y="123316"/>
                  </a:lnTo>
                  <a:lnTo>
                    <a:pt x="46998" y="124179"/>
                  </a:lnTo>
                  <a:lnTo>
                    <a:pt x="46998" y="125472"/>
                  </a:lnTo>
                  <a:lnTo>
                    <a:pt x="46998" y="125472"/>
                  </a:lnTo>
                  <a:lnTo>
                    <a:pt x="46783" y="125688"/>
                  </a:lnTo>
                  <a:lnTo>
                    <a:pt x="46567" y="125688"/>
                  </a:lnTo>
                  <a:lnTo>
                    <a:pt x="46136" y="125688"/>
                  </a:lnTo>
                  <a:lnTo>
                    <a:pt x="46136" y="125903"/>
                  </a:lnTo>
                  <a:lnTo>
                    <a:pt x="46136" y="125903"/>
                  </a:lnTo>
                  <a:lnTo>
                    <a:pt x="46352" y="126981"/>
                  </a:lnTo>
                  <a:lnTo>
                    <a:pt x="46352" y="128275"/>
                  </a:lnTo>
                  <a:lnTo>
                    <a:pt x="46352" y="128275"/>
                  </a:lnTo>
                  <a:lnTo>
                    <a:pt x="46567" y="128490"/>
                  </a:lnTo>
                  <a:lnTo>
                    <a:pt x="46998" y="128706"/>
                  </a:lnTo>
                  <a:lnTo>
                    <a:pt x="47214" y="128922"/>
                  </a:lnTo>
                  <a:lnTo>
                    <a:pt x="47430" y="129137"/>
                  </a:lnTo>
                  <a:lnTo>
                    <a:pt x="47430" y="129137"/>
                  </a:lnTo>
                  <a:lnTo>
                    <a:pt x="47214" y="129784"/>
                  </a:lnTo>
                  <a:lnTo>
                    <a:pt x="46998" y="130215"/>
                  </a:lnTo>
                  <a:lnTo>
                    <a:pt x="46998" y="130215"/>
                  </a:lnTo>
                  <a:lnTo>
                    <a:pt x="47430" y="131293"/>
                  </a:lnTo>
                  <a:lnTo>
                    <a:pt x="48076" y="131940"/>
                  </a:lnTo>
                  <a:lnTo>
                    <a:pt x="48723" y="132802"/>
                  </a:lnTo>
                  <a:lnTo>
                    <a:pt x="49370" y="133880"/>
                  </a:lnTo>
                  <a:lnTo>
                    <a:pt x="49370" y="133880"/>
                  </a:lnTo>
                  <a:lnTo>
                    <a:pt x="50017" y="134096"/>
                  </a:lnTo>
                  <a:lnTo>
                    <a:pt x="50663" y="134742"/>
                  </a:lnTo>
                  <a:lnTo>
                    <a:pt x="51741" y="135820"/>
                  </a:lnTo>
                  <a:lnTo>
                    <a:pt x="51741" y="135820"/>
                  </a:lnTo>
                  <a:lnTo>
                    <a:pt x="52819" y="136036"/>
                  </a:lnTo>
                  <a:lnTo>
                    <a:pt x="53682" y="136467"/>
                  </a:lnTo>
                  <a:lnTo>
                    <a:pt x="55837" y="137329"/>
                  </a:lnTo>
                  <a:lnTo>
                    <a:pt x="56700" y="137545"/>
                  </a:lnTo>
                  <a:lnTo>
                    <a:pt x="57778" y="137761"/>
                  </a:lnTo>
                  <a:lnTo>
                    <a:pt x="58640" y="137545"/>
                  </a:lnTo>
                  <a:lnTo>
                    <a:pt x="59502" y="136898"/>
                  </a:lnTo>
                  <a:lnTo>
                    <a:pt x="59502" y="136898"/>
                  </a:lnTo>
                  <a:lnTo>
                    <a:pt x="56484" y="134958"/>
                  </a:lnTo>
                  <a:lnTo>
                    <a:pt x="55191" y="133880"/>
                  </a:lnTo>
                  <a:lnTo>
                    <a:pt x="54759" y="133233"/>
                  </a:lnTo>
                  <a:lnTo>
                    <a:pt x="54328" y="132371"/>
                  </a:lnTo>
                  <a:lnTo>
                    <a:pt x="54328" y="132371"/>
                  </a:lnTo>
                  <a:lnTo>
                    <a:pt x="54975" y="131724"/>
                  </a:lnTo>
                  <a:lnTo>
                    <a:pt x="55191" y="130862"/>
                  </a:lnTo>
                  <a:lnTo>
                    <a:pt x="56053" y="129137"/>
                  </a:lnTo>
                  <a:lnTo>
                    <a:pt x="56053" y="129137"/>
                  </a:lnTo>
                  <a:lnTo>
                    <a:pt x="55406" y="128706"/>
                  </a:lnTo>
                  <a:lnTo>
                    <a:pt x="54759" y="128490"/>
                  </a:lnTo>
                  <a:lnTo>
                    <a:pt x="54113" y="128275"/>
                  </a:lnTo>
                  <a:lnTo>
                    <a:pt x="53897" y="127844"/>
                  </a:lnTo>
                  <a:lnTo>
                    <a:pt x="53682" y="127628"/>
                  </a:lnTo>
                  <a:lnTo>
                    <a:pt x="53682" y="127628"/>
                  </a:lnTo>
                  <a:lnTo>
                    <a:pt x="54328" y="126766"/>
                  </a:lnTo>
                  <a:lnTo>
                    <a:pt x="54759" y="125688"/>
                  </a:lnTo>
                  <a:lnTo>
                    <a:pt x="55622" y="123532"/>
                  </a:lnTo>
                  <a:lnTo>
                    <a:pt x="55622" y="123532"/>
                  </a:lnTo>
                  <a:lnTo>
                    <a:pt x="54975" y="123532"/>
                  </a:lnTo>
                  <a:lnTo>
                    <a:pt x="54544" y="123316"/>
                  </a:lnTo>
                  <a:lnTo>
                    <a:pt x="54113" y="122885"/>
                  </a:lnTo>
                  <a:lnTo>
                    <a:pt x="53897" y="122454"/>
                  </a:lnTo>
                  <a:lnTo>
                    <a:pt x="53897" y="122454"/>
                  </a:lnTo>
                  <a:lnTo>
                    <a:pt x="54759" y="122454"/>
                  </a:lnTo>
                  <a:lnTo>
                    <a:pt x="54759" y="122454"/>
                  </a:lnTo>
                  <a:lnTo>
                    <a:pt x="55622" y="122454"/>
                  </a:lnTo>
                  <a:lnTo>
                    <a:pt x="56269" y="122238"/>
                  </a:lnTo>
                  <a:lnTo>
                    <a:pt x="56269" y="122238"/>
                  </a:lnTo>
                  <a:lnTo>
                    <a:pt x="56269" y="120945"/>
                  </a:lnTo>
                  <a:lnTo>
                    <a:pt x="56269" y="120514"/>
                  </a:lnTo>
                  <a:lnTo>
                    <a:pt x="56484" y="120083"/>
                  </a:lnTo>
                  <a:lnTo>
                    <a:pt x="56484" y="120083"/>
                  </a:lnTo>
                  <a:lnTo>
                    <a:pt x="57993" y="120083"/>
                  </a:lnTo>
                  <a:lnTo>
                    <a:pt x="59071" y="119867"/>
                  </a:lnTo>
                  <a:lnTo>
                    <a:pt x="59934" y="119220"/>
                  </a:lnTo>
                  <a:lnTo>
                    <a:pt x="60149" y="118573"/>
                  </a:lnTo>
                  <a:lnTo>
                    <a:pt x="60365" y="117496"/>
                  </a:lnTo>
                  <a:lnTo>
                    <a:pt x="60149" y="116633"/>
                  </a:lnTo>
                  <a:lnTo>
                    <a:pt x="59718" y="115986"/>
                  </a:lnTo>
                  <a:lnTo>
                    <a:pt x="59071" y="115340"/>
                  </a:lnTo>
                  <a:lnTo>
                    <a:pt x="59071" y="115340"/>
                  </a:lnTo>
                  <a:lnTo>
                    <a:pt x="59718" y="115340"/>
                  </a:lnTo>
                  <a:lnTo>
                    <a:pt x="60365" y="115555"/>
                  </a:lnTo>
                  <a:lnTo>
                    <a:pt x="61227" y="115771"/>
                  </a:lnTo>
                  <a:lnTo>
                    <a:pt x="62089" y="115771"/>
                  </a:lnTo>
                  <a:lnTo>
                    <a:pt x="62089" y="115771"/>
                  </a:lnTo>
                  <a:lnTo>
                    <a:pt x="62521" y="115555"/>
                  </a:lnTo>
                  <a:lnTo>
                    <a:pt x="62952" y="115124"/>
                  </a:lnTo>
                  <a:lnTo>
                    <a:pt x="63383" y="114046"/>
                  </a:lnTo>
                  <a:lnTo>
                    <a:pt x="63814" y="112968"/>
                  </a:lnTo>
                  <a:lnTo>
                    <a:pt x="64245" y="111459"/>
                  </a:lnTo>
                  <a:lnTo>
                    <a:pt x="64245" y="111459"/>
                  </a:lnTo>
                  <a:lnTo>
                    <a:pt x="65323" y="110381"/>
                  </a:lnTo>
                  <a:lnTo>
                    <a:pt x="66401" y="109088"/>
                  </a:lnTo>
                  <a:lnTo>
                    <a:pt x="66832" y="108441"/>
                  </a:lnTo>
                  <a:lnTo>
                    <a:pt x="67048" y="107579"/>
                  </a:lnTo>
                  <a:lnTo>
                    <a:pt x="67048" y="106716"/>
                  </a:lnTo>
                  <a:lnTo>
                    <a:pt x="66617" y="105638"/>
                  </a:lnTo>
                  <a:lnTo>
                    <a:pt x="66617" y="105638"/>
                  </a:lnTo>
                  <a:lnTo>
                    <a:pt x="67910" y="104560"/>
                  </a:lnTo>
                  <a:lnTo>
                    <a:pt x="69204" y="103698"/>
                  </a:lnTo>
                  <a:lnTo>
                    <a:pt x="70928" y="103051"/>
                  </a:lnTo>
                  <a:lnTo>
                    <a:pt x="72869" y="102836"/>
                  </a:lnTo>
                  <a:lnTo>
                    <a:pt x="72869" y="102836"/>
                  </a:lnTo>
                  <a:lnTo>
                    <a:pt x="74162" y="100680"/>
                  </a:lnTo>
                  <a:lnTo>
                    <a:pt x="75025" y="98308"/>
                  </a:lnTo>
                  <a:lnTo>
                    <a:pt x="75456" y="97015"/>
                  </a:lnTo>
                  <a:lnTo>
                    <a:pt x="75456" y="95721"/>
                  </a:lnTo>
                  <a:lnTo>
                    <a:pt x="75671" y="94212"/>
                  </a:lnTo>
                  <a:lnTo>
                    <a:pt x="75456" y="92488"/>
                  </a:lnTo>
                  <a:lnTo>
                    <a:pt x="75456" y="92488"/>
                  </a:lnTo>
                  <a:lnTo>
                    <a:pt x="76102" y="91625"/>
                  </a:lnTo>
                  <a:lnTo>
                    <a:pt x="76965" y="90547"/>
                  </a:lnTo>
                  <a:lnTo>
                    <a:pt x="78474" y="88391"/>
                  </a:lnTo>
                  <a:lnTo>
                    <a:pt x="79121" y="87313"/>
                  </a:lnTo>
                  <a:lnTo>
                    <a:pt x="79552" y="86020"/>
                  </a:lnTo>
                  <a:lnTo>
                    <a:pt x="79336" y="84726"/>
                  </a:lnTo>
                  <a:lnTo>
                    <a:pt x="78689" y="8321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8"/>
            <p:cNvSpPr/>
            <p:nvPr/>
          </p:nvSpPr>
          <p:spPr>
            <a:xfrm>
              <a:off x="3268325" y="1472350"/>
              <a:ext cx="10800" cy="5400"/>
            </a:xfrm>
            <a:custGeom>
              <a:avLst/>
              <a:gdLst/>
              <a:ahLst/>
              <a:cxnLst/>
              <a:rect l="l" t="t" r="r" b="b"/>
              <a:pathLst>
                <a:path w="432" h="216" fill="none" extrusionOk="0">
                  <a:moveTo>
                    <a:pt x="431" y="0"/>
                  </a:moveTo>
                  <a:lnTo>
                    <a:pt x="431" y="0"/>
                  </a:lnTo>
                  <a:lnTo>
                    <a:pt x="216" y="216"/>
                  </a:lnTo>
                  <a:lnTo>
                    <a:pt x="0" y="216"/>
                  </a:lnTo>
                  <a:lnTo>
                    <a:pt x="0" y="216"/>
                  </a:lnTo>
                  <a:lnTo>
                    <a:pt x="216" y="0"/>
                  </a:lnTo>
                  <a:lnTo>
                    <a:pt x="43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8"/>
            <p:cNvSpPr/>
            <p:nvPr/>
          </p:nvSpPr>
          <p:spPr>
            <a:xfrm>
              <a:off x="3866575" y="238125"/>
              <a:ext cx="2182825" cy="1395925"/>
            </a:xfrm>
            <a:custGeom>
              <a:avLst/>
              <a:gdLst/>
              <a:ahLst/>
              <a:cxnLst/>
              <a:rect l="l" t="t" r="r" b="b"/>
              <a:pathLst>
                <a:path w="87313" h="55837" extrusionOk="0">
                  <a:moveTo>
                    <a:pt x="0" y="0"/>
                  </a:moveTo>
                  <a:lnTo>
                    <a:pt x="0" y="10779"/>
                  </a:lnTo>
                  <a:lnTo>
                    <a:pt x="6252" y="10995"/>
                  </a:lnTo>
                  <a:lnTo>
                    <a:pt x="12289" y="11857"/>
                  </a:lnTo>
                  <a:lnTo>
                    <a:pt x="18109" y="12935"/>
                  </a:lnTo>
                  <a:lnTo>
                    <a:pt x="23930" y="14444"/>
                  </a:lnTo>
                  <a:lnTo>
                    <a:pt x="29535" y="16169"/>
                  </a:lnTo>
                  <a:lnTo>
                    <a:pt x="34925" y="18325"/>
                  </a:lnTo>
                  <a:lnTo>
                    <a:pt x="40315" y="20912"/>
                  </a:lnTo>
                  <a:lnTo>
                    <a:pt x="45273" y="23715"/>
                  </a:lnTo>
                  <a:lnTo>
                    <a:pt x="50232" y="26733"/>
                  </a:lnTo>
                  <a:lnTo>
                    <a:pt x="54975" y="30182"/>
                  </a:lnTo>
                  <a:lnTo>
                    <a:pt x="59502" y="33847"/>
                  </a:lnTo>
                  <a:lnTo>
                    <a:pt x="63598" y="37728"/>
                  </a:lnTo>
                  <a:lnTo>
                    <a:pt x="67694" y="41824"/>
                  </a:lnTo>
                  <a:lnTo>
                    <a:pt x="71359" y="46351"/>
                  </a:lnTo>
                  <a:lnTo>
                    <a:pt x="74808" y="50878"/>
                  </a:lnTo>
                  <a:lnTo>
                    <a:pt x="78042" y="55837"/>
                  </a:lnTo>
                  <a:lnTo>
                    <a:pt x="87312" y="50447"/>
                  </a:lnTo>
                  <a:lnTo>
                    <a:pt x="83863" y="44842"/>
                  </a:lnTo>
                  <a:lnTo>
                    <a:pt x="79982" y="39668"/>
                  </a:lnTo>
                  <a:lnTo>
                    <a:pt x="75886" y="34709"/>
                  </a:lnTo>
                  <a:lnTo>
                    <a:pt x="71359" y="30182"/>
                  </a:lnTo>
                  <a:lnTo>
                    <a:pt x="66616" y="25655"/>
                  </a:lnTo>
                  <a:lnTo>
                    <a:pt x="61658" y="21559"/>
                  </a:lnTo>
                  <a:lnTo>
                    <a:pt x="56268" y="17894"/>
                  </a:lnTo>
                  <a:lnTo>
                    <a:pt x="50878" y="14444"/>
                  </a:lnTo>
                  <a:lnTo>
                    <a:pt x="45058" y="11210"/>
                  </a:lnTo>
                  <a:lnTo>
                    <a:pt x="39237" y="8408"/>
                  </a:lnTo>
                  <a:lnTo>
                    <a:pt x="32985" y="6036"/>
                  </a:lnTo>
                  <a:lnTo>
                    <a:pt x="26733" y="4096"/>
                  </a:lnTo>
                  <a:lnTo>
                    <a:pt x="20265" y="2371"/>
                  </a:lnTo>
                  <a:lnTo>
                    <a:pt x="13798" y="1078"/>
                  </a:lnTo>
                  <a:lnTo>
                    <a:pt x="6899" y="431"/>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8"/>
            <p:cNvSpPr/>
            <p:nvPr/>
          </p:nvSpPr>
          <p:spPr>
            <a:xfrm>
              <a:off x="5876900" y="1596300"/>
              <a:ext cx="555150" cy="2522400"/>
            </a:xfrm>
            <a:custGeom>
              <a:avLst/>
              <a:gdLst/>
              <a:ahLst/>
              <a:cxnLst/>
              <a:rect l="l" t="t" r="r" b="b"/>
              <a:pathLst>
                <a:path w="22206" h="100896" extrusionOk="0">
                  <a:moveTo>
                    <a:pt x="9271" y="1"/>
                  </a:moveTo>
                  <a:lnTo>
                    <a:pt x="1" y="5390"/>
                  </a:lnTo>
                  <a:lnTo>
                    <a:pt x="2588" y="10565"/>
                  </a:lnTo>
                  <a:lnTo>
                    <a:pt x="4744" y="15739"/>
                  </a:lnTo>
                  <a:lnTo>
                    <a:pt x="6684" y="21344"/>
                  </a:lnTo>
                  <a:lnTo>
                    <a:pt x="8409" y="26949"/>
                  </a:lnTo>
                  <a:lnTo>
                    <a:pt x="9702" y="32554"/>
                  </a:lnTo>
                  <a:lnTo>
                    <a:pt x="10564" y="38375"/>
                  </a:lnTo>
                  <a:lnTo>
                    <a:pt x="11211" y="44412"/>
                  </a:lnTo>
                  <a:lnTo>
                    <a:pt x="11427" y="50448"/>
                  </a:lnTo>
                  <a:lnTo>
                    <a:pt x="11211" y="56484"/>
                  </a:lnTo>
                  <a:lnTo>
                    <a:pt x="10564" y="62521"/>
                  </a:lnTo>
                  <a:lnTo>
                    <a:pt x="9702" y="68342"/>
                  </a:lnTo>
                  <a:lnTo>
                    <a:pt x="8409" y="74163"/>
                  </a:lnTo>
                  <a:lnTo>
                    <a:pt x="6684" y="79552"/>
                  </a:lnTo>
                  <a:lnTo>
                    <a:pt x="4744" y="85157"/>
                  </a:lnTo>
                  <a:lnTo>
                    <a:pt x="2588" y="90331"/>
                  </a:lnTo>
                  <a:lnTo>
                    <a:pt x="1" y="95506"/>
                  </a:lnTo>
                  <a:lnTo>
                    <a:pt x="9271" y="100895"/>
                  </a:lnTo>
                  <a:lnTo>
                    <a:pt x="12289" y="95074"/>
                  </a:lnTo>
                  <a:lnTo>
                    <a:pt x="14876" y="89254"/>
                  </a:lnTo>
                  <a:lnTo>
                    <a:pt x="17032" y="83217"/>
                  </a:lnTo>
                  <a:lnTo>
                    <a:pt x="18757" y="76965"/>
                  </a:lnTo>
                  <a:lnTo>
                    <a:pt x="20266" y="70498"/>
                  </a:lnTo>
                  <a:lnTo>
                    <a:pt x="21344" y="64030"/>
                  </a:lnTo>
                  <a:lnTo>
                    <a:pt x="21990" y="57347"/>
                  </a:lnTo>
                  <a:lnTo>
                    <a:pt x="22206" y="50448"/>
                  </a:lnTo>
                  <a:lnTo>
                    <a:pt x="21990" y="43765"/>
                  </a:lnTo>
                  <a:lnTo>
                    <a:pt x="21344" y="37082"/>
                  </a:lnTo>
                  <a:lnTo>
                    <a:pt x="20266" y="30398"/>
                  </a:lnTo>
                  <a:lnTo>
                    <a:pt x="18757" y="23931"/>
                  </a:lnTo>
                  <a:lnTo>
                    <a:pt x="17032" y="17679"/>
                  </a:lnTo>
                  <a:lnTo>
                    <a:pt x="14876" y="11642"/>
                  </a:lnTo>
                  <a:lnTo>
                    <a:pt x="12289" y="5822"/>
                  </a:lnTo>
                  <a:lnTo>
                    <a:pt x="92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8"/>
            <p:cNvSpPr/>
            <p:nvPr/>
          </p:nvSpPr>
          <p:spPr>
            <a:xfrm>
              <a:off x="1187925" y="1596300"/>
              <a:ext cx="560525" cy="2522400"/>
            </a:xfrm>
            <a:custGeom>
              <a:avLst/>
              <a:gdLst/>
              <a:ahLst/>
              <a:cxnLst/>
              <a:rect l="l" t="t" r="r" b="b"/>
              <a:pathLst>
                <a:path w="22421" h="100896" extrusionOk="0">
                  <a:moveTo>
                    <a:pt x="12935" y="1"/>
                  </a:moveTo>
                  <a:lnTo>
                    <a:pt x="10133" y="5822"/>
                  </a:lnTo>
                  <a:lnTo>
                    <a:pt x="7546" y="11642"/>
                  </a:lnTo>
                  <a:lnTo>
                    <a:pt x="5174" y="17679"/>
                  </a:lnTo>
                  <a:lnTo>
                    <a:pt x="3449" y="23931"/>
                  </a:lnTo>
                  <a:lnTo>
                    <a:pt x="1940" y="30398"/>
                  </a:lnTo>
                  <a:lnTo>
                    <a:pt x="862" y="37082"/>
                  </a:lnTo>
                  <a:lnTo>
                    <a:pt x="216" y="43765"/>
                  </a:lnTo>
                  <a:lnTo>
                    <a:pt x="0" y="50448"/>
                  </a:lnTo>
                  <a:lnTo>
                    <a:pt x="216" y="57347"/>
                  </a:lnTo>
                  <a:lnTo>
                    <a:pt x="862" y="64030"/>
                  </a:lnTo>
                  <a:lnTo>
                    <a:pt x="1940" y="70498"/>
                  </a:lnTo>
                  <a:lnTo>
                    <a:pt x="3449" y="76965"/>
                  </a:lnTo>
                  <a:lnTo>
                    <a:pt x="5174" y="83217"/>
                  </a:lnTo>
                  <a:lnTo>
                    <a:pt x="7546" y="89254"/>
                  </a:lnTo>
                  <a:lnTo>
                    <a:pt x="10133" y="95074"/>
                  </a:lnTo>
                  <a:lnTo>
                    <a:pt x="12935" y="100895"/>
                  </a:lnTo>
                  <a:lnTo>
                    <a:pt x="22421" y="95506"/>
                  </a:lnTo>
                  <a:lnTo>
                    <a:pt x="19834" y="90331"/>
                  </a:lnTo>
                  <a:lnTo>
                    <a:pt x="17462" y="85157"/>
                  </a:lnTo>
                  <a:lnTo>
                    <a:pt x="15522" y="79552"/>
                  </a:lnTo>
                  <a:lnTo>
                    <a:pt x="13797" y="74163"/>
                  </a:lnTo>
                  <a:lnTo>
                    <a:pt x="12504" y="68342"/>
                  </a:lnTo>
                  <a:lnTo>
                    <a:pt x="11642" y="62521"/>
                  </a:lnTo>
                  <a:lnTo>
                    <a:pt x="10995" y="56484"/>
                  </a:lnTo>
                  <a:lnTo>
                    <a:pt x="10779" y="50448"/>
                  </a:lnTo>
                  <a:lnTo>
                    <a:pt x="10995" y="44412"/>
                  </a:lnTo>
                  <a:lnTo>
                    <a:pt x="11642" y="38375"/>
                  </a:lnTo>
                  <a:lnTo>
                    <a:pt x="12504" y="32554"/>
                  </a:lnTo>
                  <a:lnTo>
                    <a:pt x="13797" y="26949"/>
                  </a:lnTo>
                  <a:lnTo>
                    <a:pt x="15522" y="21344"/>
                  </a:lnTo>
                  <a:lnTo>
                    <a:pt x="17462" y="15739"/>
                  </a:lnTo>
                  <a:lnTo>
                    <a:pt x="19834" y="10565"/>
                  </a:lnTo>
                  <a:lnTo>
                    <a:pt x="22421" y="5390"/>
                  </a:lnTo>
                  <a:lnTo>
                    <a:pt x="12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8"/>
            <p:cNvSpPr/>
            <p:nvPr/>
          </p:nvSpPr>
          <p:spPr>
            <a:xfrm>
              <a:off x="1570575" y="4080950"/>
              <a:ext cx="2182825" cy="1395925"/>
            </a:xfrm>
            <a:custGeom>
              <a:avLst/>
              <a:gdLst/>
              <a:ahLst/>
              <a:cxnLst/>
              <a:rect l="l" t="t" r="r" b="b"/>
              <a:pathLst>
                <a:path w="87313" h="55837" extrusionOk="0">
                  <a:moveTo>
                    <a:pt x="9271" y="0"/>
                  </a:moveTo>
                  <a:lnTo>
                    <a:pt x="1" y="5390"/>
                  </a:lnTo>
                  <a:lnTo>
                    <a:pt x="3450" y="10995"/>
                  </a:lnTo>
                  <a:lnTo>
                    <a:pt x="7331" y="16169"/>
                  </a:lnTo>
                  <a:lnTo>
                    <a:pt x="11642" y="21128"/>
                  </a:lnTo>
                  <a:lnTo>
                    <a:pt x="15954" y="25655"/>
                  </a:lnTo>
                  <a:lnTo>
                    <a:pt x="20697" y="30182"/>
                  </a:lnTo>
                  <a:lnTo>
                    <a:pt x="25871" y="34278"/>
                  </a:lnTo>
                  <a:lnTo>
                    <a:pt x="31045" y="37943"/>
                  </a:lnTo>
                  <a:lnTo>
                    <a:pt x="36650" y="41393"/>
                  </a:lnTo>
                  <a:lnTo>
                    <a:pt x="42255" y="44627"/>
                  </a:lnTo>
                  <a:lnTo>
                    <a:pt x="48292" y="47429"/>
                  </a:lnTo>
                  <a:lnTo>
                    <a:pt x="54328" y="49801"/>
                  </a:lnTo>
                  <a:lnTo>
                    <a:pt x="60580" y="51741"/>
                  </a:lnTo>
                  <a:lnTo>
                    <a:pt x="67048" y="53466"/>
                  </a:lnTo>
                  <a:lnTo>
                    <a:pt x="73731" y="54759"/>
                  </a:lnTo>
                  <a:lnTo>
                    <a:pt x="80414" y="55621"/>
                  </a:lnTo>
                  <a:lnTo>
                    <a:pt x="87313" y="55837"/>
                  </a:lnTo>
                  <a:lnTo>
                    <a:pt x="87313" y="45058"/>
                  </a:lnTo>
                  <a:lnTo>
                    <a:pt x="81276" y="44842"/>
                  </a:lnTo>
                  <a:lnTo>
                    <a:pt x="75240" y="43980"/>
                  </a:lnTo>
                  <a:lnTo>
                    <a:pt x="69204" y="42902"/>
                  </a:lnTo>
                  <a:lnTo>
                    <a:pt x="63383" y="41393"/>
                  </a:lnTo>
                  <a:lnTo>
                    <a:pt x="57778" y="39668"/>
                  </a:lnTo>
                  <a:lnTo>
                    <a:pt x="52388" y="37512"/>
                  </a:lnTo>
                  <a:lnTo>
                    <a:pt x="47214" y="34925"/>
                  </a:lnTo>
                  <a:lnTo>
                    <a:pt x="42040" y="32123"/>
                  </a:lnTo>
                  <a:lnTo>
                    <a:pt x="37081" y="29104"/>
                  </a:lnTo>
                  <a:lnTo>
                    <a:pt x="32338" y="25655"/>
                  </a:lnTo>
                  <a:lnTo>
                    <a:pt x="28027" y="21990"/>
                  </a:lnTo>
                  <a:lnTo>
                    <a:pt x="23715" y="18109"/>
                  </a:lnTo>
                  <a:lnTo>
                    <a:pt x="19619" y="14013"/>
                  </a:lnTo>
                  <a:lnTo>
                    <a:pt x="15954" y="9486"/>
                  </a:lnTo>
                  <a:lnTo>
                    <a:pt x="12505" y="4959"/>
                  </a:lnTo>
                  <a:lnTo>
                    <a:pt x="92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8"/>
            <p:cNvSpPr/>
            <p:nvPr/>
          </p:nvSpPr>
          <p:spPr>
            <a:xfrm>
              <a:off x="1570575" y="238125"/>
              <a:ext cx="2182825" cy="1395925"/>
            </a:xfrm>
            <a:custGeom>
              <a:avLst/>
              <a:gdLst/>
              <a:ahLst/>
              <a:cxnLst/>
              <a:rect l="l" t="t" r="r" b="b"/>
              <a:pathLst>
                <a:path w="87313" h="55837" extrusionOk="0">
                  <a:moveTo>
                    <a:pt x="87313" y="0"/>
                  </a:moveTo>
                  <a:lnTo>
                    <a:pt x="80414" y="431"/>
                  </a:lnTo>
                  <a:lnTo>
                    <a:pt x="73731" y="1078"/>
                  </a:lnTo>
                  <a:lnTo>
                    <a:pt x="67048" y="2371"/>
                  </a:lnTo>
                  <a:lnTo>
                    <a:pt x="60580" y="4096"/>
                  </a:lnTo>
                  <a:lnTo>
                    <a:pt x="54328" y="6036"/>
                  </a:lnTo>
                  <a:lnTo>
                    <a:pt x="48292" y="8408"/>
                  </a:lnTo>
                  <a:lnTo>
                    <a:pt x="42255" y="11210"/>
                  </a:lnTo>
                  <a:lnTo>
                    <a:pt x="36650" y="14444"/>
                  </a:lnTo>
                  <a:lnTo>
                    <a:pt x="31045" y="17894"/>
                  </a:lnTo>
                  <a:lnTo>
                    <a:pt x="25871" y="21559"/>
                  </a:lnTo>
                  <a:lnTo>
                    <a:pt x="20697" y="25655"/>
                  </a:lnTo>
                  <a:lnTo>
                    <a:pt x="15954" y="30182"/>
                  </a:lnTo>
                  <a:lnTo>
                    <a:pt x="11642" y="34709"/>
                  </a:lnTo>
                  <a:lnTo>
                    <a:pt x="7331" y="39668"/>
                  </a:lnTo>
                  <a:lnTo>
                    <a:pt x="3450" y="44842"/>
                  </a:lnTo>
                  <a:lnTo>
                    <a:pt x="1" y="50447"/>
                  </a:lnTo>
                  <a:lnTo>
                    <a:pt x="9271" y="55837"/>
                  </a:lnTo>
                  <a:lnTo>
                    <a:pt x="12505" y="50878"/>
                  </a:lnTo>
                  <a:lnTo>
                    <a:pt x="15954" y="46351"/>
                  </a:lnTo>
                  <a:lnTo>
                    <a:pt x="19619" y="41824"/>
                  </a:lnTo>
                  <a:lnTo>
                    <a:pt x="23715" y="37728"/>
                  </a:lnTo>
                  <a:lnTo>
                    <a:pt x="28027" y="33847"/>
                  </a:lnTo>
                  <a:lnTo>
                    <a:pt x="32338" y="30182"/>
                  </a:lnTo>
                  <a:lnTo>
                    <a:pt x="37081" y="26733"/>
                  </a:lnTo>
                  <a:lnTo>
                    <a:pt x="42040" y="23715"/>
                  </a:lnTo>
                  <a:lnTo>
                    <a:pt x="47214" y="20912"/>
                  </a:lnTo>
                  <a:lnTo>
                    <a:pt x="52388" y="18325"/>
                  </a:lnTo>
                  <a:lnTo>
                    <a:pt x="57778" y="16169"/>
                  </a:lnTo>
                  <a:lnTo>
                    <a:pt x="63383" y="14444"/>
                  </a:lnTo>
                  <a:lnTo>
                    <a:pt x="69204" y="12935"/>
                  </a:lnTo>
                  <a:lnTo>
                    <a:pt x="75240" y="11857"/>
                  </a:lnTo>
                  <a:lnTo>
                    <a:pt x="81276" y="10995"/>
                  </a:lnTo>
                  <a:lnTo>
                    <a:pt x="87313" y="10779"/>
                  </a:lnTo>
                  <a:lnTo>
                    <a:pt x="873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8"/>
            <p:cNvSpPr/>
            <p:nvPr/>
          </p:nvSpPr>
          <p:spPr>
            <a:xfrm>
              <a:off x="3866575" y="4080950"/>
              <a:ext cx="2182825" cy="1395925"/>
            </a:xfrm>
            <a:custGeom>
              <a:avLst/>
              <a:gdLst/>
              <a:ahLst/>
              <a:cxnLst/>
              <a:rect l="l" t="t" r="r" b="b"/>
              <a:pathLst>
                <a:path w="87313" h="55837" extrusionOk="0">
                  <a:moveTo>
                    <a:pt x="78042" y="0"/>
                  </a:moveTo>
                  <a:lnTo>
                    <a:pt x="74808" y="4959"/>
                  </a:lnTo>
                  <a:lnTo>
                    <a:pt x="71359" y="9486"/>
                  </a:lnTo>
                  <a:lnTo>
                    <a:pt x="67694" y="14013"/>
                  </a:lnTo>
                  <a:lnTo>
                    <a:pt x="63598" y="18109"/>
                  </a:lnTo>
                  <a:lnTo>
                    <a:pt x="59502" y="21990"/>
                  </a:lnTo>
                  <a:lnTo>
                    <a:pt x="54975" y="25655"/>
                  </a:lnTo>
                  <a:lnTo>
                    <a:pt x="50232" y="29104"/>
                  </a:lnTo>
                  <a:lnTo>
                    <a:pt x="45273" y="32123"/>
                  </a:lnTo>
                  <a:lnTo>
                    <a:pt x="40315" y="34925"/>
                  </a:lnTo>
                  <a:lnTo>
                    <a:pt x="34925" y="37512"/>
                  </a:lnTo>
                  <a:lnTo>
                    <a:pt x="29535" y="39668"/>
                  </a:lnTo>
                  <a:lnTo>
                    <a:pt x="23930" y="41393"/>
                  </a:lnTo>
                  <a:lnTo>
                    <a:pt x="18109" y="42902"/>
                  </a:lnTo>
                  <a:lnTo>
                    <a:pt x="12289" y="43980"/>
                  </a:lnTo>
                  <a:lnTo>
                    <a:pt x="6252" y="44842"/>
                  </a:lnTo>
                  <a:lnTo>
                    <a:pt x="0" y="45058"/>
                  </a:lnTo>
                  <a:lnTo>
                    <a:pt x="0" y="55837"/>
                  </a:lnTo>
                  <a:lnTo>
                    <a:pt x="6899" y="55621"/>
                  </a:lnTo>
                  <a:lnTo>
                    <a:pt x="13798" y="54759"/>
                  </a:lnTo>
                  <a:lnTo>
                    <a:pt x="20265" y="53466"/>
                  </a:lnTo>
                  <a:lnTo>
                    <a:pt x="26733" y="51741"/>
                  </a:lnTo>
                  <a:lnTo>
                    <a:pt x="32985" y="49801"/>
                  </a:lnTo>
                  <a:lnTo>
                    <a:pt x="39237" y="47429"/>
                  </a:lnTo>
                  <a:lnTo>
                    <a:pt x="45058" y="44627"/>
                  </a:lnTo>
                  <a:lnTo>
                    <a:pt x="50878" y="41393"/>
                  </a:lnTo>
                  <a:lnTo>
                    <a:pt x="56268" y="37943"/>
                  </a:lnTo>
                  <a:lnTo>
                    <a:pt x="61658" y="34278"/>
                  </a:lnTo>
                  <a:lnTo>
                    <a:pt x="66616" y="30182"/>
                  </a:lnTo>
                  <a:lnTo>
                    <a:pt x="71359" y="25655"/>
                  </a:lnTo>
                  <a:lnTo>
                    <a:pt x="75886" y="21128"/>
                  </a:lnTo>
                  <a:lnTo>
                    <a:pt x="79982" y="16169"/>
                  </a:lnTo>
                  <a:lnTo>
                    <a:pt x="83863" y="10995"/>
                  </a:lnTo>
                  <a:lnTo>
                    <a:pt x="87312" y="5390"/>
                  </a:lnTo>
                  <a:lnTo>
                    <a:pt x="780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18"/>
          <p:cNvSpPr/>
          <p:nvPr/>
        </p:nvSpPr>
        <p:spPr>
          <a:xfrm>
            <a:off x="6312305" y="2662292"/>
            <a:ext cx="594300" cy="594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8"/>
          <p:cNvSpPr/>
          <p:nvPr/>
        </p:nvSpPr>
        <p:spPr>
          <a:xfrm>
            <a:off x="6327230" y="4110680"/>
            <a:ext cx="594300" cy="594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a:off x="6327230" y="1097655"/>
            <a:ext cx="594300" cy="594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8"/>
          <p:cNvSpPr/>
          <p:nvPr/>
        </p:nvSpPr>
        <p:spPr>
          <a:xfrm>
            <a:off x="2258080" y="4112667"/>
            <a:ext cx="594300" cy="594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8"/>
          <p:cNvSpPr/>
          <p:nvPr/>
        </p:nvSpPr>
        <p:spPr>
          <a:xfrm>
            <a:off x="2258080" y="1102330"/>
            <a:ext cx="594300" cy="59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8"/>
          <p:cNvSpPr/>
          <p:nvPr/>
        </p:nvSpPr>
        <p:spPr>
          <a:xfrm>
            <a:off x="2258080" y="2668055"/>
            <a:ext cx="594300" cy="594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8"/>
          <p:cNvSpPr txBox="1"/>
          <p:nvPr/>
        </p:nvSpPr>
        <p:spPr>
          <a:xfrm>
            <a:off x="460489" y="1288816"/>
            <a:ext cx="1703571" cy="211976"/>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latin typeface="Fira Sans Extra Condensed"/>
                <a:ea typeface="Fira Sans Extra Condensed"/>
                <a:cs typeface="Fira Sans Extra Condensed"/>
                <a:sym typeface="Fira Sans Extra Condensed"/>
              </a:rPr>
              <a:t>Introduction &amp; Problem Statement</a:t>
            </a:r>
            <a:endParaRPr sz="1600" b="1">
              <a:latin typeface="Fira Sans Extra Condensed"/>
              <a:ea typeface="Fira Sans Extra Condensed"/>
              <a:cs typeface="Fira Sans Extra Condensed"/>
              <a:sym typeface="Fira Sans Extra Condensed"/>
            </a:endParaRPr>
          </a:p>
        </p:txBody>
      </p:sp>
      <p:sp>
        <p:nvSpPr>
          <p:cNvPr id="247" name="Google Shape;247;p18"/>
          <p:cNvSpPr txBox="1"/>
          <p:nvPr/>
        </p:nvSpPr>
        <p:spPr>
          <a:xfrm>
            <a:off x="438560" y="2885709"/>
            <a:ext cx="1725500" cy="196079"/>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1600" b="1">
                <a:latin typeface="Fira Sans Extra Condensed"/>
                <a:ea typeface="Fira Sans Extra Condensed"/>
                <a:cs typeface="Fira Sans Extra Condensed"/>
                <a:sym typeface="Fira Sans Extra Condensed"/>
              </a:rPr>
              <a:t>Data Management Strategy</a:t>
            </a:r>
          </a:p>
        </p:txBody>
      </p:sp>
      <p:sp>
        <p:nvSpPr>
          <p:cNvPr id="249" name="Google Shape;249;p18"/>
          <p:cNvSpPr txBox="1"/>
          <p:nvPr/>
        </p:nvSpPr>
        <p:spPr>
          <a:xfrm>
            <a:off x="629524" y="3871863"/>
            <a:ext cx="1740408" cy="41970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600" b="1">
                <a:latin typeface="Fira Sans Extra Condensed"/>
                <a:ea typeface="Fira Sans Extra Condensed"/>
                <a:cs typeface="Fira Sans Extra Condensed"/>
                <a:sym typeface="Fira Sans Extra Condensed"/>
              </a:rPr>
              <a:t>Publix Real-Time Tracking Database</a:t>
            </a:r>
          </a:p>
        </p:txBody>
      </p:sp>
      <p:sp>
        <p:nvSpPr>
          <p:cNvPr id="250" name="Google Shape;250;p18"/>
          <p:cNvSpPr txBox="1"/>
          <p:nvPr/>
        </p:nvSpPr>
        <p:spPr>
          <a:xfrm>
            <a:off x="7032825" y="1223176"/>
            <a:ext cx="1490977" cy="2116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600" b="1">
                <a:latin typeface="Fira Sans Extra Condensed"/>
                <a:ea typeface="Fira Sans Extra Condensed"/>
                <a:cs typeface="Fira Sans Extra Condensed"/>
                <a:sym typeface="Fira Sans Extra Condensed"/>
              </a:rPr>
              <a:t>Sales Analytics and Insights</a:t>
            </a:r>
            <a:endParaRPr sz="1600" b="1">
              <a:latin typeface="Fira Sans Extra Condensed"/>
              <a:ea typeface="Fira Sans Extra Condensed"/>
              <a:cs typeface="Fira Sans Extra Condensed"/>
              <a:sym typeface="Fira Sans Extra Condensed"/>
            </a:endParaRPr>
          </a:p>
        </p:txBody>
      </p:sp>
      <p:sp>
        <p:nvSpPr>
          <p:cNvPr id="252" name="Google Shape;252;p18"/>
          <p:cNvSpPr txBox="1"/>
          <p:nvPr/>
        </p:nvSpPr>
        <p:spPr>
          <a:xfrm>
            <a:off x="7042681" y="2796041"/>
            <a:ext cx="1481121" cy="23583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Challenges and Future Steps</a:t>
            </a:r>
            <a:endParaRPr sz="1600" b="1">
              <a:latin typeface="Fira Sans Extra Condensed"/>
              <a:ea typeface="Fira Sans Extra Condensed"/>
              <a:cs typeface="Fira Sans Extra Condensed"/>
              <a:sym typeface="Fira Sans Extra Condensed"/>
            </a:endParaRPr>
          </a:p>
        </p:txBody>
      </p:sp>
      <p:sp>
        <p:nvSpPr>
          <p:cNvPr id="254" name="Google Shape;254;p18"/>
          <p:cNvSpPr txBox="1"/>
          <p:nvPr/>
        </p:nvSpPr>
        <p:spPr>
          <a:xfrm>
            <a:off x="7017900" y="4278865"/>
            <a:ext cx="1784604" cy="18402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Acknowledgements</a:t>
            </a:r>
            <a:endParaRPr sz="1600" b="1">
              <a:latin typeface="Fira Sans Extra Condensed"/>
              <a:ea typeface="Fira Sans Extra Condensed"/>
              <a:cs typeface="Fira Sans Extra Condensed"/>
              <a:sym typeface="Fira Sans Extra Condensed"/>
            </a:endParaRPr>
          </a:p>
        </p:txBody>
      </p:sp>
      <p:grpSp>
        <p:nvGrpSpPr>
          <p:cNvPr id="256" name="Google Shape;256;p18"/>
          <p:cNvGrpSpPr/>
          <p:nvPr/>
        </p:nvGrpSpPr>
        <p:grpSpPr>
          <a:xfrm>
            <a:off x="2406153" y="2795578"/>
            <a:ext cx="298169" cy="339253"/>
            <a:chOff x="1529350" y="258825"/>
            <a:chExt cx="423475" cy="481825"/>
          </a:xfrm>
        </p:grpSpPr>
        <p:sp>
          <p:nvSpPr>
            <p:cNvPr id="257" name="Google Shape;257;p1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8" name="Google Shape;258;p1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9" name="Google Shape;259;p18"/>
          <p:cNvGrpSpPr/>
          <p:nvPr/>
        </p:nvGrpSpPr>
        <p:grpSpPr>
          <a:xfrm>
            <a:off x="2380016" y="1229537"/>
            <a:ext cx="350431" cy="339887"/>
            <a:chOff x="3270675" y="841800"/>
            <a:chExt cx="497700" cy="482725"/>
          </a:xfrm>
        </p:grpSpPr>
        <p:sp>
          <p:nvSpPr>
            <p:cNvPr id="260" name="Google Shape;260;p1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1" name="Google Shape;261;p1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2" name="Google Shape;262;p1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63" name="Google Shape;263;p18"/>
          <p:cNvGrpSpPr/>
          <p:nvPr/>
        </p:nvGrpSpPr>
        <p:grpSpPr>
          <a:xfrm>
            <a:off x="6446977" y="1225170"/>
            <a:ext cx="354778" cy="339271"/>
            <a:chOff x="5045500" y="842250"/>
            <a:chExt cx="503875" cy="481850"/>
          </a:xfrm>
        </p:grpSpPr>
        <p:sp>
          <p:nvSpPr>
            <p:cNvPr id="264" name="Google Shape;264;p1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5" name="Google Shape;265;p1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66" name="Google Shape;266;p18"/>
          <p:cNvGrpSpPr/>
          <p:nvPr/>
        </p:nvGrpSpPr>
        <p:grpSpPr>
          <a:xfrm>
            <a:off x="2445559" y="4294165"/>
            <a:ext cx="219345" cy="227301"/>
            <a:chOff x="3357325" y="2093500"/>
            <a:chExt cx="311525" cy="322825"/>
          </a:xfrm>
        </p:grpSpPr>
        <p:sp>
          <p:nvSpPr>
            <p:cNvPr id="267" name="Google Shape;267;p1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8" name="Google Shape;268;p1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9" name="Google Shape;269;p1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70" name="Google Shape;270;p18"/>
          <p:cNvGrpSpPr/>
          <p:nvPr/>
        </p:nvGrpSpPr>
        <p:grpSpPr>
          <a:xfrm>
            <a:off x="6485206" y="4226953"/>
            <a:ext cx="278296" cy="339253"/>
            <a:chOff x="3907325" y="2620775"/>
            <a:chExt cx="395250" cy="481825"/>
          </a:xfrm>
        </p:grpSpPr>
        <p:sp>
          <p:nvSpPr>
            <p:cNvPr id="271" name="Google Shape;271;p1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2" name="Google Shape;272;p1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3" name="Google Shape;273;p1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4" name="Google Shape;274;p1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75" name="Google Shape;275;p18"/>
          <p:cNvGrpSpPr/>
          <p:nvPr/>
        </p:nvGrpSpPr>
        <p:grpSpPr>
          <a:xfrm>
            <a:off x="6439441" y="2795567"/>
            <a:ext cx="339253" cy="339253"/>
            <a:chOff x="3271200" y="4992125"/>
            <a:chExt cx="481825" cy="481825"/>
          </a:xfrm>
        </p:grpSpPr>
        <p:sp>
          <p:nvSpPr>
            <p:cNvPr id="276" name="Google Shape;276;p1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7" name="Google Shape;277;p1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8" name="Google Shape;278;p1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3" name="Picture 2">
            <a:extLst>
              <a:ext uri="{FF2B5EF4-FFF2-40B4-BE49-F238E27FC236}">
                <a16:creationId xmlns:a16="http://schemas.microsoft.com/office/drawing/2014/main" id="{3DE58C9A-C097-B874-EE9A-62F462CC0018}"/>
              </a:ext>
            </a:extLst>
          </p:cNvPr>
          <p:cNvPicPr>
            <a:picLocks noChangeAspect="1"/>
          </p:cNvPicPr>
          <p:nvPr/>
        </p:nvPicPr>
        <p:blipFill>
          <a:blip r:embed="rId3"/>
          <a:stretch>
            <a:fillRect/>
          </a:stretch>
        </p:blipFill>
        <p:spPr>
          <a:xfrm>
            <a:off x="3498165" y="2678712"/>
            <a:ext cx="2124018" cy="464733"/>
          </a:xfrm>
          <a:prstGeom prst="rect">
            <a:avLst/>
          </a:prstGeom>
          <a:ln>
            <a:noFill/>
          </a:ln>
        </p:spPr>
      </p:pic>
      <p:sp>
        <p:nvSpPr>
          <p:cNvPr id="4" name="Oval 3">
            <a:extLst>
              <a:ext uri="{FF2B5EF4-FFF2-40B4-BE49-F238E27FC236}">
                <a16:creationId xmlns:a16="http://schemas.microsoft.com/office/drawing/2014/main" id="{A531A158-77A9-9D5F-F7EF-F0907EB97E08}"/>
              </a:ext>
            </a:extLst>
          </p:cNvPr>
          <p:cNvSpPr/>
          <p:nvPr/>
        </p:nvSpPr>
        <p:spPr>
          <a:xfrm>
            <a:off x="4503444" y="2286922"/>
            <a:ext cx="265971" cy="21431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1C28F76D-3DF1-166D-2155-B32AF416B881}"/>
              </a:ext>
            </a:extLst>
          </p:cNvPr>
          <p:cNvSpPr/>
          <p:nvPr/>
        </p:nvSpPr>
        <p:spPr>
          <a:xfrm>
            <a:off x="5114809" y="3278463"/>
            <a:ext cx="265971" cy="21431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Imagen 7">
            <a:extLst>
              <a:ext uri="{FF2B5EF4-FFF2-40B4-BE49-F238E27FC236}">
                <a16:creationId xmlns:a16="http://schemas.microsoft.com/office/drawing/2014/main" id="{C3A00C12-42AE-A932-69BF-6E57DF9F4915}"/>
              </a:ext>
            </a:extLst>
          </p:cNvPr>
          <p:cNvPicPr>
            <a:picLocks noChangeAspect="1"/>
          </p:cNvPicPr>
          <p:nvPr/>
        </p:nvPicPr>
        <p:blipFill rotWithShape="1">
          <a:blip r:embed="rId4"/>
          <a:srcRect l="32605" t="5587" r="35462" b="41729"/>
          <a:stretch/>
        </p:blipFill>
        <p:spPr>
          <a:xfrm>
            <a:off x="367767" y="4403604"/>
            <a:ext cx="588507" cy="52876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7;p16">
            <a:extLst>
              <a:ext uri="{FF2B5EF4-FFF2-40B4-BE49-F238E27FC236}">
                <a16:creationId xmlns:a16="http://schemas.microsoft.com/office/drawing/2014/main" id="{7A0C3531-335A-E2CE-5914-6AA7470B4141}"/>
              </a:ext>
            </a:extLst>
          </p:cNvPr>
          <p:cNvSpPr/>
          <p:nvPr/>
        </p:nvSpPr>
        <p:spPr>
          <a:xfrm>
            <a:off x="2566518" y="1349978"/>
            <a:ext cx="1733832" cy="1785104"/>
          </a:xfrm>
          <a:prstGeom prst="roundRect">
            <a:avLst>
              <a:gd name="adj" fmla="val 1145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98;p16">
            <a:extLst>
              <a:ext uri="{FF2B5EF4-FFF2-40B4-BE49-F238E27FC236}">
                <a16:creationId xmlns:a16="http://schemas.microsoft.com/office/drawing/2014/main" id="{6A903EFB-ACB1-9E2E-D0B2-2CC84D6E8174}"/>
              </a:ext>
            </a:extLst>
          </p:cNvPr>
          <p:cNvSpPr/>
          <p:nvPr/>
        </p:nvSpPr>
        <p:spPr>
          <a:xfrm>
            <a:off x="3739918" y="969303"/>
            <a:ext cx="754500" cy="754500"/>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9;p16">
            <a:extLst>
              <a:ext uri="{FF2B5EF4-FFF2-40B4-BE49-F238E27FC236}">
                <a16:creationId xmlns:a16="http://schemas.microsoft.com/office/drawing/2014/main" id="{3AEC8379-66D2-517F-5494-F49E04DCA743}"/>
              </a:ext>
            </a:extLst>
          </p:cNvPr>
          <p:cNvSpPr/>
          <p:nvPr/>
        </p:nvSpPr>
        <p:spPr>
          <a:xfrm>
            <a:off x="4717868" y="1349978"/>
            <a:ext cx="1733832" cy="1785104"/>
          </a:xfrm>
          <a:prstGeom prst="roundRect">
            <a:avLst>
              <a:gd name="adj" fmla="val 1145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0;p16">
            <a:extLst>
              <a:ext uri="{FF2B5EF4-FFF2-40B4-BE49-F238E27FC236}">
                <a16:creationId xmlns:a16="http://schemas.microsoft.com/office/drawing/2014/main" id="{0DF31AEB-9467-6E94-0D0A-CED52EEDB007}"/>
              </a:ext>
            </a:extLst>
          </p:cNvPr>
          <p:cNvSpPr/>
          <p:nvPr/>
        </p:nvSpPr>
        <p:spPr>
          <a:xfrm>
            <a:off x="5891268" y="969303"/>
            <a:ext cx="754500" cy="754500"/>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1;p16">
            <a:extLst>
              <a:ext uri="{FF2B5EF4-FFF2-40B4-BE49-F238E27FC236}">
                <a16:creationId xmlns:a16="http://schemas.microsoft.com/office/drawing/2014/main" id="{9553366D-93FC-F9F6-005E-00DE0B3805BB}"/>
              </a:ext>
            </a:extLst>
          </p:cNvPr>
          <p:cNvSpPr/>
          <p:nvPr/>
        </p:nvSpPr>
        <p:spPr>
          <a:xfrm>
            <a:off x="6869218" y="1349978"/>
            <a:ext cx="1733832" cy="1785104"/>
          </a:xfrm>
          <a:prstGeom prst="roundRect">
            <a:avLst>
              <a:gd name="adj" fmla="val 1145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2;p16">
            <a:extLst>
              <a:ext uri="{FF2B5EF4-FFF2-40B4-BE49-F238E27FC236}">
                <a16:creationId xmlns:a16="http://schemas.microsoft.com/office/drawing/2014/main" id="{AB0F586D-2F20-81F0-D627-0788A607B32E}"/>
              </a:ext>
            </a:extLst>
          </p:cNvPr>
          <p:cNvSpPr/>
          <p:nvPr/>
        </p:nvSpPr>
        <p:spPr>
          <a:xfrm>
            <a:off x="8042618" y="969303"/>
            <a:ext cx="754500" cy="754500"/>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3;p16">
            <a:extLst>
              <a:ext uri="{FF2B5EF4-FFF2-40B4-BE49-F238E27FC236}">
                <a16:creationId xmlns:a16="http://schemas.microsoft.com/office/drawing/2014/main" id="{A3826B1B-B12F-9956-1A0E-B8C2DB426346}"/>
              </a:ext>
            </a:extLst>
          </p:cNvPr>
          <p:cNvSpPr/>
          <p:nvPr/>
        </p:nvSpPr>
        <p:spPr>
          <a:xfrm>
            <a:off x="415168" y="1349978"/>
            <a:ext cx="1733832" cy="1785104"/>
          </a:xfrm>
          <a:prstGeom prst="roundRect">
            <a:avLst>
              <a:gd name="adj" fmla="val 1145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5;p16">
            <a:extLst>
              <a:ext uri="{FF2B5EF4-FFF2-40B4-BE49-F238E27FC236}">
                <a16:creationId xmlns:a16="http://schemas.microsoft.com/office/drawing/2014/main" id="{B38336F0-019A-7A7B-0C02-DCD5F8A72E46}"/>
              </a:ext>
            </a:extLst>
          </p:cNvPr>
          <p:cNvSpPr txBox="1"/>
          <p:nvPr/>
        </p:nvSpPr>
        <p:spPr>
          <a:xfrm>
            <a:off x="587918" y="1485754"/>
            <a:ext cx="735900" cy="2805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2200" b="1">
                <a:solidFill>
                  <a:schemeClr val="dk1"/>
                </a:solidFill>
                <a:latin typeface="Fira Sans Extra Condensed"/>
                <a:ea typeface="Fira Sans Extra Condensed"/>
                <a:cs typeface="Fira Sans Extra Condensed"/>
                <a:sym typeface="Fira Sans Extra Condensed"/>
              </a:rPr>
              <a:t>Aisle</a:t>
            </a:r>
            <a:endParaRPr lang="en" sz="2200" b="1">
              <a:solidFill>
                <a:schemeClr val="dk1"/>
              </a:solidFill>
              <a:latin typeface="Fira Sans Extra Condensed"/>
              <a:ea typeface="Fira Sans Extra Condensed"/>
              <a:cs typeface="Fira Sans Extra Condensed"/>
              <a:sym typeface="Fira Sans Extra Condensed"/>
            </a:endParaRPr>
          </a:p>
        </p:txBody>
      </p:sp>
      <p:sp>
        <p:nvSpPr>
          <p:cNvPr id="10" name="Google Shape;106;p16">
            <a:extLst>
              <a:ext uri="{FF2B5EF4-FFF2-40B4-BE49-F238E27FC236}">
                <a16:creationId xmlns:a16="http://schemas.microsoft.com/office/drawing/2014/main" id="{56DD6261-CE87-93F8-71A2-98E68745AF6E}"/>
              </a:ext>
            </a:extLst>
          </p:cNvPr>
          <p:cNvSpPr txBox="1"/>
          <p:nvPr/>
        </p:nvSpPr>
        <p:spPr>
          <a:xfrm>
            <a:off x="587918" y="1995797"/>
            <a:ext cx="1220100" cy="75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en-IN" sz="1200">
                <a:solidFill>
                  <a:schemeClr val="dk1"/>
                </a:solidFill>
                <a:latin typeface="Roboto"/>
                <a:ea typeface="Roboto"/>
                <a:cs typeface="Roboto"/>
                <a:sym typeface="Roboto"/>
              </a:rPr>
              <a:t>Aisle Information (instant foods, specialty cheeses, etc)</a:t>
            </a:r>
          </a:p>
        </p:txBody>
      </p:sp>
      <p:sp>
        <p:nvSpPr>
          <p:cNvPr id="11" name="Google Shape;107;p16">
            <a:extLst>
              <a:ext uri="{FF2B5EF4-FFF2-40B4-BE49-F238E27FC236}">
                <a16:creationId xmlns:a16="http://schemas.microsoft.com/office/drawing/2014/main" id="{517204FD-CF09-F853-7166-69C02DFAF133}"/>
              </a:ext>
            </a:extLst>
          </p:cNvPr>
          <p:cNvSpPr txBox="1"/>
          <p:nvPr/>
        </p:nvSpPr>
        <p:spPr>
          <a:xfrm>
            <a:off x="2460973" y="1426831"/>
            <a:ext cx="1468616" cy="32025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2100" b="1">
                <a:solidFill>
                  <a:schemeClr val="dk1"/>
                </a:solidFill>
                <a:latin typeface="Fira Sans Extra Condensed"/>
                <a:ea typeface="Fira Sans Extra Condensed"/>
                <a:cs typeface="Fira Sans Extra Condensed"/>
                <a:sym typeface="Fira Sans Extra Condensed"/>
              </a:rPr>
              <a:t>Department</a:t>
            </a:r>
            <a:endParaRPr sz="2100" b="1">
              <a:solidFill>
                <a:schemeClr val="dk1"/>
              </a:solidFill>
              <a:latin typeface="Fira Sans Extra Condensed"/>
              <a:ea typeface="Fira Sans Extra Condensed"/>
              <a:cs typeface="Fira Sans Extra Condensed"/>
              <a:sym typeface="Fira Sans Extra Condensed"/>
            </a:endParaRPr>
          </a:p>
        </p:txBody>
      </p:sp>
      <p:sp>
        <p:nvSpPr>
          <p:cNvPr id="12" name="Google Shape;108;p16">
            <a:extLst>
              <a:ext uri="{FF2B5EF4-FFF2-40B4-BE49-F238E27FC236}">
                <a16:creationId xmlns:a16="http://schemas.microsoft.com/office/drawing/2014/main" id="{0BE0F5E0-B1DA-419F-6171-E2DA4DD4E9C5}"/>
              </a:ext>
            </a:extLst>
          </p:cNvPr>
          <p:cNvSpPr txBox="1"/>
          <p:nvPr/>
        </p:nvSpPr>
        <p:spPr>
          <a:xfrm>
            <a:off x="2739267" y="1995797"/>
            <a:ext cx="1220100" cy="75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en-US" sz="1200">
                <a:solidFill>
                  <a:schemeClr val="dk1"/>
                </a:solidFill>
                <a:latin typeface="Roboto"/>
                <a:ea typeface="Roboto"/>
                <a:cs typeface="Roboto"/>
                <a:sym typeface="Roboto"/>
              </a:rPr>
              <a:t>Department Information (Beverages, Bakery, etc.)</a:t>
            </a:r>
          </a:p>
        </p:txBody>
      </p:sp>
      <p:sp>
        <p:nvSpPr>
          <p:cNvPr id="13" name="Google Shape;109;p16">
            <a:extLst>
              <a:ext uri="{FF2B5EF4-FFF2-40B4-BE49-F238E27FC236}">
                <a16:creationId xmlns:a16="http://schemas.microsoft.com/office/drawing/2014/main" id="{6416A97B-3DB3-3AA8-C8B9-5919FE25BDF6}"/>
              </a:ext>
            </a:extLst>
          </p:cNvPr>
          <p:cNvSpPr txBox="1"/>
          <p:nvPr/>
        </p:nvSpPr>
        <p:spPr>
          <a:xfrm>
            <a:off x="4890618" y="1485754"/>
            <a:ext cx="1127744" cy="21261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2200" b="1">
                <a:solidFill>
                  <a:schemeClr val="dk1"/>
                </a:solidFill>
                <a:latin typeface="Fira Sans Extra Condensed"/>
                <a:ea typeface="Fira Sans Extra Condensed"/>
                <a:cs typeface="Fira Sans Extra Condensed"/>
                <a:sym typeface="Fira Sans Extra Condensed"/>
              </a:rPr>
              <a:t>Product</a:t>
            </a:r>
            <a:endParaRPr sz="2200" b="1">
              <a:solidFill>
                <a:schemeClr val="dk1"/>
              </a:solidFill>
              <a:latin typeface="Fira Sans Extra Condensed"/>
              <a:ea typeface="Fira Sans Extra Condensed"/>
              <a:cs typeface="Fira Sans Extra Condensed"/>
              <a:sym typeface="Fira Sans Extra Condensed"/>
            </a:endParaRPr>
          </a:p>
        </p:txBody>
      </p:sp>
      <p:sp>
        <p:nvSpPr>
          <p:cNvPr id="14" name="Google Shape;110;p16">
            <a:extLst>
              <a:ext uri="{FF2B5EF4-FFF2-40B4-BE49-F238E27FC236}">
                <a16:creationId xmlns:a16="http://schemas.microsoft.com/office/drawing/2014/main" id="{7491FE04-DDE2-C4ED-1B47-9F4467F8A145}"/>
              </a:ext>
            </a:extLst>
          </p:cNvPr>
          <p:cNvSpPr txBox="1"/>
          <p:nvPr/>
        </p:nvSpPr>
        <p:spPr>
          <a:xfrm>
            <a:off x="4890617" y="1995797"/>
            <a:ext cx="1220100" cy="75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200">
                <a:solidFill>
                  <a:schemeClr val="dk1"/>
                </a:solidFill>
                <a:latin typeface="Roboto"/>
                <a:ea typeface="Roboto"/>
                <a:cs typeface="Roboto"/>
                <a:sym typeface="Roboto"/>
              </a:rPr>
              <a:t>Individual Product Information </a:t>
            </a:r>
          </a:p>
        </p:txBody>
      </p:sp>
      <p:sp>
        <p:nvSpPr>
          <p:cNvPr id="15" name="Google Shape;111;p16">
            <a:extLst>
              <a:ext uri="{FF2B5EF4-FFF2-40B4-BE49-F238E27FC236}">
                <a16:creationId xmlns:a16="http://schemas.microsoft.com/office/drawing/2014/main" id="{1CC86BB8-D530-06D4-163C-2D94753FB558}"/>
              </a:ext>
            </a:extLst>
          </p:cNvPr>
          <p:cNvSpPr txBox="1"/>
          <p:nvPr/>
        </p:nvSpPr>
        <p:spPr>
          <a:xfrm>
            <a:off x="7020691" y="1485754"/>
            <a:ext cx="954953" cy="21261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2200" b="1">
                <a:solidFill>
                  <a:schemeClr val="dk1"/>
                </a:solidFill>
                <a:latin typeface="Fira Sans Extra Condensed"/>
                <a:ea typeface="Fira Sans Extra Condensed"/>
                <a:cs typeface="Fira Sans Extra Condensed"/>
                <a:sym typeface="Fira Sans Extra Condensed"/>
              </a:rPr>
              <a:t>Orders</a:t>
            </a:r>
            <a:endParaRPr sz="2200" b="1">
              <a:solidFill>
                <a:schemeClr val="dk1"/>
              </a:solidFill>
              <a:latin typeface="Fira Sans Extra Condensed"/>
              <a:ea typeface="Fira Sans Extra Condensed"/>
              <a:cs typeface="Fira Sans Extra Condensed"/>
              <a:sym typeface="Fira Sans Extra Condensed"/>
            </a:endParaRPr>
          </a:p>
        </p:txBody>
      </p:sp>
      <p:sp>
        <p:nvSpPr>
          <p:cNvPr id="16" name="Google Shape;112;p16">
            <a:extLst>
              <a:ext uri="{FF2B5EF4-FFF2-40B4-BE49-F238E27FC236}">
                <a16:creationId xmlns:a16="http://schemas.microsoft.com/office/drawing/2014/main" id="{FE7FC7C1-0950-A54D-1890-494765813CC3}"/>
              </a:ext>
            </a:extLst>
          </p:cNvPr>
          <p:cNvSpPr txBox="1"/>
          <p:nvPr/>
        </p:nvSpPr>
        <p:spPr>
          <a:xfrm>
            <a:off x="7020691" y="1995797"/>
            <a:ext cx="1220100" cy="75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en-US" sz="1200">
                <a:solidFill>
                  <a:schemeClr val="dk1"/>
                </a:solidFill>
                <a:latin typeface="Roboto"/>
                <a:ea typeface="Roboto"/>
                <a:cs typeface="Roboto"/>
                <a:sym typeface="Roboto"/>
              </a:rPr>
              <a:t>Contains order details for each User ID</a:t>
            </a:r>
          </a:p>
        </p:txBody>
      </p:sp>
      <p:sp>
        <p:nvSpPr>
          <p:cNvPr id="17" name="Google Shape;132;p16">
            <a:extLst>
              <a:ext uri="{FF2B5EF4-FFF2-40B4-BE49-F238E27FC236}">
                <a16:creationId xmlns:a16="http://schemas.microsoft.com/office/drawing/2014/main" id="{1740828C-0A05-BB82-60C1-AD446C35D727}"/>
              </a:ext>
            </a:extLst>
          </p:cNvPr>
          <p:cNvSpPr/>
          <p:nvPr/>
        </p:nvSpPr>
        <p:spPr>
          <a:xfrm>
            <a:off x="1589318" y="970053"/>
            <a:ext cx="753000" cy="753000"/>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33;p16">
            <a:extLst>
              <a:ext uri="{FF2B5EF4-FFF2-40B4-BE49-F238E27FC236}">
                <a16:creationId xmlns:a16="http://schemas.microsoft.com/office/drawing/2014/main" id="{71271108-7574-EA6A-238E-12317061FE16}"/>
              </a:ext>
            </a:extLst>
          </p:cNvPr>
          <p:cNvGrpSpPr/>
          <p:nvPr/>
        </p:nvGrpSpPr>
        <p:grpSpPr>
          <a:xfrm>
            <a:off x="8243971" y="1183417"/>
            <a:ext cx="351786" cy="326274"/>
            <a:chOff x="-62511900" y="4129100"/>
            <a:chExt cx="304050" cy="282000"/>
          </a:xfrm>
        </p:grpSpPr>
        <p:sp>
          <p:nvSpPr>
            <p:cNvPr id="19" name="Google Shape;134;p16">
              <a:extLst>
                <a:ext uri="{FF2B5EF4-FFF2-40B4-BE49-F238E27FC236}">
                  <a16:creationId xmlns:a16="http://schemas.microsoft.com/office/drawing/2014/main" id="{2C7D5685-7AEE-EAF5-7282-6D3AA88B6C07}"/>
                </a:ext>
              </a:extLst>
            </p:cNvPr>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5;p16">
              <a:extLst>
                <a:ext uri="{FF2B5EF4-FFF2-40B4-BE49-F238E27FC236}">
                  <a16:creationId xmlns:a16="http://schemas.microsoft.com/office/drawing/2014/main" id="{ABC5ADA6-0075-FFE1-8C7E-4825C6986D30}"/>
                </a:ext>
              </a:extLst>
            </p:cNvPr>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6;p16">
              <a:extLst>
                <a:ext uri="{FF2B5EF4-FFF2-40B4-BE49-F238E27FC236}">
                  <a16:creationId xmlns:a16="http://schemas.microsoft.com/office/drawing/2014/main" id="{1296E1DF-1436-2436-14CD-B16079F4FCDC}"/>
                </a:ext>
              </a:extLst>
            </p:cNvPr>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7;p16">
              <a:extLst>
                <a:ext uri="{FF2B5EF4-FFF2-40B4-BE49-F238E27FC236}">
                  <a16:creationId xmlns:a16="http://schemas.microsoft.com/office/drawing/2014/main" id="{BF807D3A-058D-47AA-8670-E74C583EBF21}"/>
                </a:ext>
              </a:extLst>
            </p:cNvPr>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8;p16">
              <a:extLst>
                <a:ext uri="{FF2B5EF4-FFF2-40B4-BE49-F238E27FC236}">
                  <a16:creationId xmlns:a16="http://schemas.microsoft.com/office/drawing/2014/main" id="{D78234A1-9EE0-C5DB-7FC5-ABC5F45983E0}"/>
                </a:ext>
              </a:extLst>
            </p:cNvPr>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39;p16">
            <a:extLst>
              <a:ext uri="{FF2B5EF4-FFF2-40B4-BE49-F238E27FC236}">
                <a16:creationId xmlns:a16="http://schemas.microsoft.com/office/drawing/2014/main" id="{ABE44BBB-F8B0-CAA2-269A-6EDDF5BEBEAA}"/>
              </a:ext>
            </a:extLst>
          </p:cNvPr>
          <p:cNvGrpSpPr/>
          <p:nvPr/>
        </p:nvGrpSpPr>
        <p:grpSpPr>
          <a:xfrm>
            <a:off x="1781724" y="1163377"/>
            <a:ext cx="368186" cy="366364"/>
            <a:chOff x="-62151950" y="4111775"/>
            <a:chExt cx="318225" cy="316650"/>
          </a:xfrm>
        </p:grpSpPr>
        <p:sp>
          <p:nvSpPr>
            <p:cNvPr id="25" name="Google Shape;140;p16">
              <a:extLst>
                <a:ext uri="{FF2B5EF4-FFF2-40B4-BE49-F238E27FC236}">
                  <a16:creationId xmlns:a16="http://schemas.microsoft.com/office/drawing/2014/main" id="{2B2CF9C8-E2A5-C3DB-1128-4D64D2EFB00E}"/>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1;p16">
              <a:extLst>
                <a:ext uri="{FF2B5EF4-FFF2-40B4-BE49-F238E27FC236}">
                  <a16:creationId xmlns:a16="http://schemas.microsoft.com/office/drawing/2014/main" id="{C72FB55C-1436-A251-E479-A9E6A646949E}"/>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2;p16">
              <a:extLst>
                <a:ext uri="{FF2B5EF4-FFF2-40B4-BE49-F238E27FC236}">
                  <a16:creationId xmlns:a16="http://schemas.microsoft.com/office/drawing/2014/main" id="{335C941D-A929-2FF1-E5AF-D715D75AE6DB}"/>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3;p16">
              <a:extLst>
                <a:ext uri="{FF2B5EF4-FFF2-40B4-BE49-F238E27FC236}">
                  <a16:creationId xmlns:a16="http://schemas.microsoft.com/office/drawing/2014/main" id="{19DD45E9-9009-D66F-7B7B-57DE27E8D35D}"/>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144;p16">
            <a:extLst>
              <a:ext uri="{FF2B5EF4-FFF2-40B4-BE49-F238E27FC236}">
                <a16:creationId xmlns:a16="http://schemas.microsoft.com/office/drawing/2014/main" id="{C77B66F4-7446-CB17-1E98-54696548E5B4}"/>
              </a:ext>
            </a:extLst>
          </p:cNvPr>
          <p:cNvGrpSpPr/>
          <p:nvPr/>
        </p:nvGrpSpPr>
        <p:grpSpPr>
          <a:xfrm>
            <a:off x="3933986" y="1162908"/>
            <a:ext cx="366364" cy="367290"/>
            <a:chOff x="-61784125" y="3377700"/>
            <a:chExt cx="316650" cy="317450"/>
          </a:xfrm>
        </p:grpSpPr>
        <p:sp>
          <p:nvSpPr>
            <p:cNvPr id="30" name="Google Shape;145;p16">
              <a:extLst>
                <a:ext uri="{FF2B5EF4-FFF2-40B4-BE49-F238E27FC236}">
                  <a16:creationId xmlns:a16="http://schemas.microsoft.com/office/drawing/2014/main" id="{E42FB2A2-B70E-1FB4-5546-56110A5EF7C1}"/>
                </a:ext>
              </a:extLst>
            </p:cNvPr>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6;p16">
              <a:extLst>
                <a:ext uri="{FF2B5EF4-FFF2-40B4-BE49-F238E27FC236}">
                  <a16:creationId xmlns:a16="http://schemas.microsoft.com/office/drawing/2014/main" id="{C2EACABF-9EB1-AB46-A1DE-B3CB261812AD}"/>
                </a:ext>
              </a:extLst>
            </p:cNvPr>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7;p16">
              <a:extLst>
                <a:ext uri="{FF2B5EF4-FFF2-40B4-BE49-F238E27FC236}">
                  <a16:creationId xmlns:a16="http://schemas.microsoft.com/office/drawing/2014/main" id="{371AADFB-57C3-AAA7-73E9-023DD831A2E5}"/>
                </a:ext>
              </a:extLst>
            </p:cNvPr>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8;p16">
              <a:extLst>
                <a:ext uri="{FF2B5EF4-FFF2-40B4-BE49-F238E27FC236}">
                  <a16:creationId xmlns:a16="http://schemas.microsoft.com/office/drawing/2014/main" id="{4CB89456-FC1F-E599-A074-E8A5FDEABA75}"/>
                </a:ext>
              </a:extLst>
            </p:cNvPr>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9;p16">
              <a:extLst>
                <a:ext uri="{FF2B5EF4-FFF2-40B4-BE49-F238E27FC236}">
                  <a16:creationId xmlns:a16="http://schemas.microsoft.com/office/drawing/2014/main" id="{AAB58CD5-2534-5200-F3CF-AB9909240825}"/>
                </a:ext>
              </a:extLst>
            </p:cNvPr>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0;p16">
              <a:extLst>
                <a:ext uri="{FF2B5EF4-FFF2-40B4-BE49-F238E27FC236}">
                  <a16:creationId xmlns:a16="http://schemas.microsoft.com/office/drawing/2014/main" id="{2FE7109A-0C41-2D5F-6EFE-C1BC3D417346}"/>
                </a:ext>
              </a:extLst>
            </p:cNvPr>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1;p16">
              <a:extLst>
                <a:ext uri="{FF2B5EF4-FFF2-40B4-BE49-F238E27FC236}">
                  <a16:creationId xmlns:a16="http://schemas.microsoft.com/office/drawing/2014/main" id="{D531AAA2-F664-79E9-4813-ECC73BCE4F6D}"/>
                </a:ext>
              </a:extLst>
            </p:cNvPr>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152;p16">
            <a:extLst>
              <a:ext uri="{FF2B5EF4-FFF2-40B4-BE49-F238E27FC236}">
                <a16:creationId xmlns:a16="http://schemas.microsoft.com/office/drawing/2014/main" id="{F631B750-28D4-D88A-8B84-C2AFAFBF45A1}"/>
              </a:ext>
            </a:extLst>
          </p:cNvPr>
          <p:cNvGrpSpPr/>
          <p:nvPr/>
        </p:nvGrpSpPr>
        <p:grpSpPr>
          <a:xfrm>
            <a:off x="6085336" y="1162922"/>
            <a:ext cx="366364" cy="367290"/>
            <a:chOff x="-61783350" y="3743950"/>
            <a:chExt cx="316650" cy="317450"/>
          </a:xfrm>
        </p:grpSpPr>
        <p:sp>
          <p:nvSpPr>
            <p:cNvPr id="38" name="Google Shape;153;p16">
              <a:extLst>
                <a:ext uri="{FF2B5EF4-FFF2-40B4-BE49-F238E27FC236}">
                  <a16:creationId xmlns:a16="http://schemas.microsoft.com/office/drawing/2014/main" id="{F4717348-A9FD-7328-54A6-52BE9CD1F3AF}"/>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4;p16">
              <a:extLst>
                <a:ext uri="{FF2B5EF4-FFF2-40B4-BE49-F238E27FC236}">
                  <a16:creationId xmlns:a16="http://schemas.microsoft.com/office/drawing/2014/main" id="{EA927AEE-5F55-F6F9-7AAF-A282ACEA39A8}"/>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Rectangle 41">
            <a:extLst>
              <a:ext uri="{FF2B5EF4-FFF2-40B4-BE49-F238E27FC236}">
                <a16:creationId xmlns:a16="http://schemas.microsoft.com/office/drawing/2014/main" id="{21585645-87CE-85F7-42E4-D4AA7F14A841}"/>
              </a:ext>
            </a:extLst>
          </p:cNvPr>
          <p:cNvSpPr/>
          <p:nvPr/>
        </p:nvSpPr>
        <p:spPr>
          <a:xfrm>
            <a:off x="587918" y="3135082"/>
            <a:ext cx="1426218" cy="166666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schemeClr val="bg1"/>
              </a:solidFill>
              <a:highlight>
                <a:srgbClr val="808080"/>
              </a:highlight>
              <a:latin typeface="Roboto"/>
              <a:ea typeface="Roboto"/>
              <a:cs typeface="Roboto"/>
            </a:endParaRPr>
          </a:p>
          <a:p>
            <a:pPr algn="ctr"/>
            <a:endParaRPr lang="en-IN" sz="1200">
              <a:solidFill>
                <a:schemeClr val="bg1"/>
              </a:solidFill>
              <a:highlight>
                <a:srgbClr val="808080"/>
              </a:highlight>
              <a:latin typeface="Roboto"/>
              <a:ea typeface="Roboto"/>
              <a:cs typeface="Roboto"/>
            </a:endParaRPr>
          </a:p>
          <a:p>
            <a:pPr algn="ctr"/>
            <a:r>
              <a:rPr lang="en-IN" sz="1200">
                <a:solidFill>
                  <a:schemeClr val="bg1"/>
                </a:solidFill>
                <a:highlight>
                  <a:srgbClr val="808080"/>
                </a:highlight>
                <a:latin typeface="Roboto"/>
                <a:ea typeface="Roboto"/>
                <a:cs typeface="Roboto"/>
              </a:rPr>
              <a:t>Columns:</a:t>
            </a:r>
          </a:p>
          <a:p>
            <a:pPr algn="ctr"/>
            <a:endParaRPr lang="en-IN" sz="1200">
              <a:solidFill>
                <a:schemeClr val="bg1"/>
              </a:solidFill>
              <a:latin typeface="Roboto"/>
              <a:ea typeface="Roboto"/>
              <a:cs typeface="Roboto"/>
            </a:endParaRPr>
          </a:p>
          <a:p>
            <a:pPr algn="ctr"/>
            <a:r>
              <a:rPr lang="en-IN" sz="1200">
                <a:solidFill>
                  <a:schemeClr val="dk1"/>
                </a:solidFill>
                <a:latin typeface="Roboto"/>
                <a:ea typeface="Roboto"/>
                <a:cs typeface="Roboto"/>
              </a:rPr>
              <a:t>Aisle ID and Name</a:t>
            </a:r>
          </a:p>
          <a:p>
            <a:pPr algn="ctr"/>
            <a:endParaRPr lang="en-IN" sz="1200">
              <a:solidFill>
                <a:schemeClr val="dk1"/>
              </a:solidFill>
              <a:latin typeface="Roboto"/>
              <a:ea typeface="Roboto"/>
              <a:cs typeface="Roboto"/>
            </a:endParaRPr>
          </a:p>
          <a:p>
            <a:pPr algn="ctr"/>
            <a:endParaRPr lang="en-IN" sz="1200">
              <a:solidFill>
                <a:schemeClr val="dk1"/>
              </a:solidFill>
              <a:latin typeface="Roboto"/>
              <a:ea typeface="Roboto"/>
              <a:cs typeface="Roboto"/>
            </a:endParaRPr>
          </a:p>
          <a:p>
            <a:pPr algn="ctr"/>
            <a:endParaRPr lang="en-IN" sz="1200">
              <a:solidFill>
                <a:schemeClr val="dk1"/>
              </a:solidFill>
              <a:latin typeface="Roboto"/>
              <a:ea typeface="Roboto"/>
              <a:cs typeface="Roboto"/>
            </a:endParaRPr>
          </a:p>
          <a:p>
            <a:pPr algn="ctr"/>
            <a:endParaRPr lang="en-IN" sz="1200">
              <a:solidFill>
                <a:schemeClr val="dk1"/>
              </a:solidFill>
              <a:latin typeface="Roboto"/>
              <a:ea typeface="Roboto"/>
              <a:cs typeface="Roboto"/>
            </a:endParaRPr>
          </a:p>
        </p:txBody>
      </p:sp>
      <p:sp>
        <p:nvSpPr>
          <p:cNvPr id="43" name="Rectangle 42">
            <a:extLst>
              <a:ext uri="{FF2B5EF4-FFF2-40B4-BE49-F238E27FC236}">
                <a16:creationId xmlns:a16="http://schemas.microsoft.com/office/drawing/2014/main" id="{886D590D-1163-B69D-C38C-D680B0B0C330}"/>
              </a:ext>
            </a:extLst>
          </p:cNvPr>
          <p:cNvSpPr/>
          <p:nvPr/>
        </p:nvSpPr>
        <p:spPr>
          <a:xfrm>
            <a:off x="2723143" y="3135081"/>
            <a:ext cx="1426218" cy="166666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schemeClr val="bg1"/>
              </a:solidFill>
              <a:highlight>
                <a:srgbClr val="808080"/>
              </a:highlight>
              <a:latin typeface="Roboto"/>
              <a:ea typeface="Roboto"/>
              <a:cs typeface="Roboto"/>
            </a:endParaRPr>
          </a:p>
          <a:p>
            <a:pPr algn="ctr"/>
            <a:endParaRPr lang="en-IN" sz="1200">
              <a:solidFill>
                <a:schemeClr val="bg1"/>
              </a:solidFill>
              <a:highlight>
                <a:srgbClr val="808080"/>
              </a:highlight>
              <a:latin typeface="Roboto"/>
              <a:ea typeface="Roboto"/>
              <a:cs typeface="Roboto"/>
            </a:endParaRPr>
          </a:p>
          <a:p>
            <a:pPr algn="ctr"/>
            <a:r>
              <a:rPr lang="en-IN" sz="1200">
                <a:solidFill>
                  <a:schemeClr val="bg1"/>
                </a:solidFill>
                <a:highlight>
                  <a:srgbClr val="808080"/>
                </a:highlight>
                <a:latin typeface="Roboto"/>
                <a:ea typeface="Roboto"/>
                <a:cs typeface="Roboto"/>
              </a:rPr>
              <a:t>Columns:</a:t>
            </a:r>
          </a:p>
          <a:p>
            <a:pPr algn="ctr"/>
            <a:endParaRPr lang="en-IN" sz="1200">
              <a:solidFill>
                <a:schemeClr val="bg1"/>
              </a:solidFill>
              <a:latin typeface="Roboto"/>
              <a:ea typeface="Roboto"/>
              <a:cs typeface="Roboto"/>
            </a:endParaRPr>
          </a:p>
          <a:p>
            <a:pPr algn="ctr"/>
            <a:r>
              <a:rPr lang="en-IN" sz="1200">
                <a:solidFill>
                  <a:schemeClr val="dk1"/>
                </a:solidFill>
                <a:latin typeface="Roboto"/>
                <a:ea typeface="Roboto"/>
                <a:cs typeface="Roboto"/>
              </a:rPr>
              <a:t>Department ID and Name</a:t>
            </a:r>
          </a:p>
          <a:p>
            <a:pPr algn="ctr"/>
            <a:endParaRPr lang="en-IN" sz="1200">
              <a:solidFill>
                <a:schemeClr val="dk1"/>
              </a:solidFill>
              <a:latin typeface="Roboto"/>
              <a:ea typeface="Roboto"/>
              <a:cs typeface="Roboto"/>
            </a:endParaRPr>
          </a:p>
          <a:p>
            <a:pPr algn="ctr"/>
            <a:endParaRPr lang="en-IN" sz="1200">
              <a:solidFill>
                <a:schemeClr val="dk1"/>
              </a:solidFill>
              <a:latin typeface="Roboto"/>
              <a:ea typeface="Roboto"/>
              <a:cs typeface="Roboto"/>
            </a:endParaRPr>
          </a:p>
          <a:p>
            <a:pPr algn="ctr"/>
            <a:endParaRPr lang="en-IN" sz="1200">
              <a:solidFill>
                <a:schemeClr val="dk1"/>
              </a:solidFill>
              <a:latin typeface="Roboto"/>
              <a:ea typeface="Roboto"/>
              <a:cs typeface="Roboto"/>
            </a:endParaRPr>
          </a:p>
          <a:p>
            <a:pPr algn="ctr"/>
            <a:endParaRPr lang="en-IN" sz="1200">
              <a:solidFill>
                <a:schemeClr val="dk1"/>
              </a:solidFill>
              <a:latin typeface="Roboto"/>
              <a:ea typeface="Roboto"/>
              <a:cs typeface="Roboto"/>
            </a:endParaRPr>
          </a:p>
        </p:txBody>
      </p:sp>
      <p:sp>
        <p:nvSpPr>
          <p:cNvPr id="44" name="Rectangle 43">
            <a:extLst>
              <a:ext uri="{FF2B5EF4-FFF2-40B4-BE49-F238E27FC236}">
                <a16:creationId xmlns:a16="http://schemas.microsoft.com/office/drawing/2014/main" id="{F1F15C17-CCC4-5C07-FD2A-42B26AA55D78}"/>
              </a:ext>
            </a:extLst>
          </p:cNvPr>
          <p:cNvSpPr/>
          <p:nvPr/>
        </p:nvSpPr>
        <p:spPr>
          <a:xfrm>
            <a:off x="4867826" y="3135081"/>
            <a:ext cx="1426218" cy="166666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schemeClr val="bg1"/>
              </a:solidFill>
              <a:highlight>
                <a:srgbClr val="808080"/>
              </a:highlight>
              <a:latin typeface="Roboto"/>
              <a:ea typeface="Roboto"/>
              <a:cs typeface="Roboto"/>
            </a:endParaRPr>
          </a:p>
          <a:p>
            <a:pPr algn="ctr"/>
            <a:endParaRPr lang="en-IN" sz="1200">
              <a:solidFill>
                <a:schemeClr val="bg1"/>
              </a:solidFill>
              <a:highlight>
                <a:srgbClr val="808080"/>
              </a:highlight>
              <a:latin typeface="Roboto"/>
              <a:ea typeface="Roboto"/>
              <a:cs typeface="Roboto"/>
            </a:endParaRPr>
          </a:p>
          <a:p>
            <a:pPr algn="ctr"/>
            <a:endParaRPr lang="en-IN" sz="1200">
              <a:solidFill>
                <a:schemeClr val="bg1"/>
              </a:solidFill>
              <a:highlight>
                <a:srgbClr val="808080"/>
              </a:highlight>
              <a:latin typeface="Roboto"/>
              <a:ea typeface="Roboto"/>
              <a:cs typeface="Roboto"/>
            </a:endParaRPr>
          </a:p>
          <a:p>
            <a:pPr algn="ctr"/>
            <a:r>
              <a:rPr lang="en-IN" sz="1200">
                <a:solidFill>
                  <a:schemeClr val="bg1"/>
                </a:solidFill>
                <a:highlight>
                  <a:srgbClr val="808080"/>
                </a:highlight>
                <a:latin typeface="Roboto"/>
                <a:ea typeface="Roboto"/>
                <a:cs typeface="Roboto"/>
              </a:rPr>
              <a:t>Columns:</a:t>
            </a:r>
          </a:p>
          <a:p>
            <a:pPr algn="ctr"/>
            <a:endParaRPr lang="en-IN" sz="1200">
              <a:solidFill>
                <a:schemeClr val="bg1"/>
              </a:solidFill>
              <a:latin typeface="Roboto"/>
              <a:ea typeface="Roboto"/>
              <a:cs typeface="Roboto"/>
            </a:endParaRPr>
          </a:p>
          <a:p>
            <a:pPr algn="ctr"/>
            <a:r>
              <a:rPr lang="en-US" sz="1200">
                <a:solidFill>
                  <a:schemeClr val="dk1"/>
                </a:solidFill>
                <a:latin typeface="Roboto"/>
                <a:ea typeface="Roboto"/>
                <a:cs typeface="Roboto"/>
              </a:rPr>
              <a:t>Product ID, Name, Aisle ID and Department ID</a:t>
            </a:r>
          </a:p>
          <a:p>
            <a:pPr algn="ctr"/>
            <a:endParaRPr lang="en-US" sz="1200">
              <a:solidFill>
                <a:schemeClr val="dk1"/>
              </a:solidFill>
              <a:latin typeface="Roboto"/>
              <a:ea typeface="Roboto"/>
              <a:cs typeface="Roboto"/>
            </a:endParaRPr>
          </a:p>
          <a:p>
            <a:pPr algn="ctr"/>
            <a:endParaRPr lang="en-US" sz="1200">
              <a:solidFill>
                <a:schemeClr val="dk1"/>
              </a:solidFill>
              <a:latin typeface="Roboto"/>
              <a:ea typeface="Roboto"/>
              <a:cs typeface="Roboto"/>
            </a:endParaRPr>
          </a:p>
          <a:p>
            <a:pPr algn="ctr"/>
            <a:endParaRPr lang="en-US" sz="1200">
              <a:solidFill>
                <a:schemeClr val="dk1"/>
              </a:solidFill>
              <a:latin typeface="Roboto"/>
              <a:ea typeface="Roboto"/>
              <a:cs typeface="Roboto"/>
            </a:endParaRPr>
          </a:p>
          <a:p>
            <a:pPr algn="ctr"/>
            <a:endParaRPr lang="en-US" sz="1200">
              <a:solidFill>
                <a:schemeClr val="dk1"/>
              </a:solidFill>
              <a:latin typeface="Roboto"/>
              <a:ea typeface="Roboto"/>
              <a:cs typeface="Roboto"/>
            </a:endParaRPr>
          </a:p>
        </p:txBody>
      </p:sp>
      <p:sp>
        <p:nvSpPr>
          <p:cNvPr id="45" name="Rectangle 44">
            <a:extLst>
              <a:ext uri="{FF2B5EF4-FFF2-40B4-BE49-F238E27FC236}">
                <a16:creationId xmlns:a16="http://schemas.microsoft.com/office/drawing/2014/main" id="{88DAB531-2D37-283A-7EBA-BBE2F2EA0F41}"/>
              </a:ext>
            </a:extLst>
          </p:cNvPr>
          <p:cNvSpPr/>
          <p:nvPr/>
        </p:nvSpPr>
        <p:spPr>
          <a:xfrm>
            <a:off x="7068320" y="3135081"/>
            <a:ext cx="1426218" cy="16493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highlight>
                  <a:srgbClr val="808080"/>
                </a:highlight>
                <a:latin typeface="Roboto"/>
                <a:ea typeface="Roboto"/>
                <a:cs typeface="Roboto"/>
              </a:rPr>
              <a:t>Columns:</a:t>
            </a:r>
          </a:p>
          <a:p>
            <a:pPr algn="ctr"/>
            <a:endParaRPr lang="en-IN" sz="1200">
              <a:solidFill>
                <a:schemeClr val="bg1"/>
              </a:solidFill>
              <a:latin typeface="Roboto"/>
              <a:ea typeface="Roboto"/>
              <a:cs typeface="Roboto"/>
            </a:endParaRPr>
          </a:p>
          <a:p>
            <a:pPr algn="ctr"/>
            <a:r>
              <a:rPr lang="en-US" sz="1200">
                <a:solidFill>
                  <a:schemeClr val="dk1"/>
                </a:solidFill>
                <a:latin typeface="Roboto"/>
                <a:ea typeface="Roboto"/>
                <a:cs typeface="Roboto"/>
              </a:rPr>
              <a:t>Order ID, </a:t>
            </a:r>
            <a:r>
              <a:rPr lang="en-US" sz="1200" err="1">
                <a:solidFill>
                  <a:schemeClr val="dk1"/>
                </a:solidFill>
                <a:latin typeface="Roboto"/>
                <a:ea typeface="Roboto"/>
                <a:cs typeface="Roboto"/>
              </a:rPr>
              <a:t>User_ID</a:t>
            </a:r>
            <a:r>
              <a:rPr lang="en-US" sz="1200">
                <a:solidFill>
                  <a:schemeClr val="dk1"/>
                </a:solidFill>
                <a:latin typeface="Roboto"/>
                <a:ea typeface="Roboto"/>
                <a:cs typeface="Roboto"/>
              </a:rPr>
              <a:t>, Product ID, Order Number, Day of Week, Hour of Day and Days since Prior Order</a:t>
            </a:r>
            <a:endParaRPr lang="en-IN" sz="1200">
              <a:solidFill>
                <a:schemeClr val="dk1"/>
              </a:solidFill>
              <a:latin typeface="Roboto"/>
              <a:ea typeface="Roboto"/>
              <a:cs typeface="Roboto"/>
            </a:endParaRPr>
          </a:p>
        </p:txBody>
      </p:sp>
      <p:sp>
        <p:nvSpPr>
          <p:cNvPr id="46" name="Google Shape;104;p16">
            <a:extLst>
              <a:ext uri="{FF2B5EF4-FFF2-40B4-BE49-F238E27FC236}">
                <a16:creationId xmlns:a16="http://schemas.microsoft.com/office/drawing/2014/main" id="{E708374D-92BC-092F-AC80-3724F6BCE9B1}"/>
              </a:ext>
            </a:extLst>
          </p:cNvPr>
          <p:cNvSpPr txBox="1">
            <a:spLocks/>
          </p:cNvSpPr>
          <p:nvPr/>
        </p:nvSpPr>
        <p:spPr>
          <a:xfrm>
            <a:off x="457200" y="411475"/>
            <a:ext cx="8229600" cy="481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3000"/>
            </a:pPr>
            <a:r>
              <a:rPr lang="en-IN" sz="3000">
                <a:solidFill>
                  <a:schemeClr val="dk1"/>
                </a:solidFill>
                <a:latin typeface="Fira Sans Extra Condensed"/>
                <a:sym typeface="Fira Sans Extra Condensed"/>
              </a:rPr>
              <a:t>Data Overview</a:t>
            </a:r>
          </a:p>
        </p:txBody>
      </p:sp>
    </p:spTree>
    <p:extLst>
      <p:ext uri="{BB962C8B-B14F-4D97-AF65-F5344CB8AC3E}">
        <p14:creationId xmlns:p14="http://schemas.microsoft.com/office/powerpoint/2010/main" val="361571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3"/>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Data Pipeline: From Structure to Insights</a:t>
            </a:r>
            <a:endParaRPr/>
          </a:p>
        </p:txBody>
      </p:sp>
      <p:sp>
        <p:nvSpPr>
          <p:cNvPr id="425" name="Google Shape;425;p23"/>
          <p:cNvSpPr/>
          <p:nvPr/>
        </p:nvSpPr>
        <p:spPr>
          <a:xfrm>
            <a:off x="457200" y="2032225"/>
            <a:ext cx="8229600" cy="10791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1565050" y="1875300"/>
            <a:ext cx="1392900" cy="139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3875550" y="1875300"/>
            <a:ext cx="1392900" cy="1392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6152750" y="1875300"/>
            <a:ext cx="1392900" cy="1392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txBox="1"/>
          <p:nvPr/>
        </p:nvSpPr>
        <p:spPr>
          <a:xfrm>
            <a:off x="1240950" y="3237835"/>
            <a:ext cx="2040900" cy="705000"/>
          </a:xfrm>
          <a:prstGeom prst="rect">
            <a:avLst/>
          </a:prstGeom>
          <a:noFill/>
          <a:ln>
            <a:noFill/>
          </a:ln>
        </p:spPr>
        <p:txBody>
          <a:bodyPr spcFirstLastPara="1" wrap="square" lIns="228600" tIns="228600" rIns="228600" bIns="228600" anchor="ctr" anchorCtr="0">
            <a:noAutofit/>
          </a:bodyPr>
          <a:lstStyle/>
          <a:p>
            <a:pPr marL="0" lvl="0" indent="0" algn="ctr" rtl="0">
              <a:spcBef>
                <a:spcPts val="0"/>
              </a:spcBef>
              <a:spcAft>
                <a:spcPts val="0"/>
              </a:spcAft>
              <a:buNone/>
            </a:pPr>
            <a:r>
              <a:rPr lang="en-IN" sz="1600" b="1">
                <a:solidFill>
                  <a:schemeClr val="dk1"/>
                </a:solidFill>
                <a:latin typeface="Fira Sans Extra Condensed"/>
                <a:ea typeface="Fira Sans Extra Condensed"/>
                <a:cs typeface="Fira Sans Extra Condensed"/>
                <a:sym typeface="Fira Sans Extra Condensed"/>
              </a:rPr>
              <a:t>Create Database &amp; Schemas</a:t>
            </a:r>
          </a:p>
        </p:txBody>
      </p:sp>
      <p:sp>
        <p:nvSpPr>
          <p:cNvPr id="433" name="Google Shape;433;p23"/>
          <p:cNvSpPr txBox="1"/>
          <p:nvPr/>
        </p:nvSpPr>
        <p:spPr>
          <a:xfrm>
            <a:off x="3551550" y="3237835"/>
            <a:ext cx="2040900" cy="705000"/>
          </a:xfrm>
          <a:prstGeom prst="rect">
            <a:avLst/>
          </a:prstGeom>
          <a:noFill/>
          <a:ln>
            <a:noFill/>
          </a:ln>
        </p:spPr>
        <p:txBody>
          <a:bodyPr spcFirstLastPara="1" wrap="square" lIns="228600" tIns="228600" rIns="228600" bIns="228600" anchor="ctr" anchorCtr="0">
            <a:noAutofit/>
          </a:bodyPr>
          <a:lstStyle/>
          <a:p>
            <a:pPr marL="0" lvl="0" indent="0" algn="ctr" rtl="0">
              <a:spcBef>
                <a:spcPts val="0"/>
              </a:spcBef>
              <a:spcAft>
                <a:spcPts val="0"/>
              </a:spcAft>
              <a:buNone/>
            </a:pPr>
            <a:r>
              <a:rPr lang="en-IN" sz="1600" b="1">
                <a:solidFill>
                  <a:schemeClr val="dk1"/>
                </a:solidFill>
                <a:latin typeface="Fira Sans Extra Condensed"/>
                <a:ea typeface="Fira Sans Extra Condensed"/>
                <a:cs typeface="Fira Sans Extra Condensed"/>
                <a:sym typeface="Fira Sans Extra Condensed"/>
              </a:rPr>
              <a:t>Exploratory Data Analysis</a:t>
            </a:r>
          </a:p>
        </p:txBody>
      </p:sp>
      <p:sp>
        <p:nvSpPr>
          <p:cNvPr id="434" name="Google Shape;434;p23"/>
          <p:cNvSpPr txBox="1"/>
          <p:nvPr/>
        </p:nvSpPr>
        <p:spPr>
          <a:xfrm>
            <a:off x="5641457" y="3384628"/>
            <a:ext cx="2523316" cy="705000"/>
          </a:xfrm>
          <a:prstGeom prst="rect">
            <a:avLst/>
          </a:prstGeom>
          <a:noFill/>
          <a:ln>
            <a:noFill/>
          </a:ln>
        </p:spPr>
        <p:txBody>
          <a:bodyPr spcFirstLastPara="1" wrap="square" lIns="228600" tIns="228600" rIns="228600" bIns="228600" anchor="ctr" anchorCtr="0">
            <a:noAutofit/>
          </a:bodyPr>
          <a:lstStyle/>
          <a:p>
            <a:pPr marL="0" lvl="0" indent="0" algn="ctr" rtl="0">
              <a:spcBef>
                <a:spcPts val="0"/>
              </a:spcBef>
              <a:spcAft>
                <a:spcPts val="0"/>
              </a:spcAft>
              <a:buNone/>
            </a:pPr>
            <a:r>
              <a:rPr lang="en-IN" sz="1600" b="1">
                <a:solidFill>
                  <a:schemeClr val="dk1"/>
                </a:solidFill>
                <a:latin typeface="Fira Sans Extra Condensed"/>
                <a:ea typeface="Fira Sans Extra Condensed"/>
                <a:cs typeface="Fira Sans Extra Condensed"/>
                <a:sym typeface="Fira Sans Extra Condensed"/>
              </a:rPr>
              <a:t>Formulating Queries for Business Questions &amp; Visualizations</a:t>
            </a:r>
          </a:p>
        </p:txBody>
      </p:sp>
      <p:grpSp>
        <p:nvGrpSpPr>
          <p:cNvPr id="435" name="Google Shape;435;p23"/>
          <p:cNvGrpSpPr/>
          <p:nvPr/>
        </p:nvGrpSpPr>
        <p:grpSpPr>
          <a:xfrm>
            <a:off x="2028983" y="2335682"/>
            <a:ext cx="457198" cy="472455"/>
            <a:chOff x="-65129950" y="2646800"/>
            <a:chExt cx="311125" cy="317425"/>
          </a:xfrm>
        </p:grpSpPr>
        <p:sp>
          <p:nvSpPr>
            <p:cNvPr id="436" name="Google Shape;436;p23"/>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3"/>
          <p:cNvGrpSpPr/>
          <p:nvPr/>
        </p:nvGrpSpPr>
        <p:grpSpPr>
          <a:xfrm>
            <a:off x="4343402" y="2344321"/>
            <a:ext cx="457195" cy="457205"/>
            <a:chOff x="1412450" y="1954475"/>
            <a:chExt cx="297750" cy="296175"/>
          </a:xfrm>
        </p:grpSpPr>
        <p:sp>
          <p:nvSpPr>
            <p:cNvPr id="439" name="Google Shape;439;p23"/>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23"/>
          <p:cNvGrpSpPr/>
          <p:nvPr/>
        </p:nvGrpSpPr>
        <p:grpSpPr>
          <a:xfrm>
            <a:off x="6624524" y="2335361"/>
            <a:ext cx="457200" cy="434335"/>
            <a:chOff x="-62890750" y="2296300"/>
            <a:chExt cx="330825" cy="317450"/>
          </a:xfrm>
        </p:grpSpPr>
        <p:sp>
          <p:nvSpPr>
            <p:cNvPr id="442" name="Google Shape;442;p23"/>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96527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3"/>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Data Pipeline: From Structure to Insights</a:t>
            </a:r>
            <a:endParaRPr/>
          </a:p>
        </p:txBody>
      </p:sp>
      <p:sp>
        <p:nvSpPr>
          <p:cNvPr id="425" name="Google Shape;425;p23"/>
          <p:cNvSpPr/>
          <p:nvPr/>
        </p:nvSpPr>
        <p:spPr>
          <a:xfrm>
            <a:off x="-584203" y="1312557"/>
            <a:ext cx="8229600" cy="10791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523647" y="1155632"/>
            <a:ext cx="1392900" cy="139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txBox="1"/>
          <p:nvPr/>
        </p:nvSpPr>
        <p:spPr>
          <a:xfrm>
            <a:off x="97946" y="2501233"/>
            <a:ext cx="2040900" cy="705000"/>
          </a:xfrm>
          <a:prstGeom prst="rect">
            <a:avLst/>
          </a:prstGeom>
          <a:noFill/>
          <a:ln>
            <a:noFill/>
          </a:ln>
        </p:spPr>
        <p:txBody>
          <a:bodyPr spcFirstLastPara="1" wrap="square" lIns="228600" tIns="228600" rIns="228600" bIns="228600" anchor="ctr" anchorCtr="0">
            <a:noAutofit/>
          </a:bodyPr>
          <a:lstStyle/>
          <a:p>
            <a:pPr marL="0" lvl="0" indent="0" algn="ctr" rtl="0">
              <a:spcBef>
                <a:spcPts val="0"/>
              </a:spcBef>
              <a:spcAft>
                <a:spcPts val="0"/>
              </a:spcAft>
              <a:buNone/>
            </a:pPr>
            <a:r>
              <a:rPr lang="en-IN" sz="1600" b="1">
                <a:solidFill>
                  <a:schemeClr val="dk1"/>
                </a:solidFill>
                <a:latin typeface="Fira Sans Extra Condensed"/>
                <a:ea typeface="Fira Sans Extra Condensed"/>
                <a:cs typeface="Fira Sans Extra Condensed"/>
                <a:sym typeface="Fira Sans Extra Condensed"/>
              </a:rPr>
              <a:t>Create Database &amp; Schemas</a:t>
            </a:r>
          </a:p>
        </p:txBody>
      </p:sp>
      <p:pic>
        <p:nvPicPr>
          <p:cNvPr id="3" name="Picture 2">
            <a:extLst>
              <a:ext uri="{FF2B5EF4-FFF2-40B4-BE49-F238E27FC236}">
                <a16:creationId xmlns:a16="http://schemas.microsoft.com/office/drawing/2014/main" id="{E7C7DE6C-386A-7426-9862-9695F22F36D9}"/>
              </a:ext>
            </a:extLst>
          </p:cNvPr>
          <p:cNvPicPr>
            <a:picLocks noChangeAspect="1"/>
          </p:cNvPicPr>
          <p:nvPr/>
        </p:nvPicPr>
        <p:blipFill>
          <a:blip r:embed="rId3"/>
          <a:stretch>
            <a:fillRect/>
          </a:stretch>
        </p:blipFill>
        <p:spPr>
          <a:xfrm>
            <a:off x="2331594" y="2392546"/>
            <a:ext cx="6756941" cy="2153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16852789-5A7F-D937-7973-262C3A6CA595}"/>
              </a:ext>
            </a:extLst>
          </p:cNvPr>
          <p:cNvPicPr>
            <a:picLocks noChangeAspect="1"/>
          </p:cNvPicPr>
          <p:nvPr/>
        </p:nvPicPr>
        <p:blipFill>
          <a:blip r:embed="rId4"/>
          <a:stretch>
            <a:fillRect/>
          </a:stretch>
        </p:blipFill>
        <p:spPr>
          <a:xfrm>
            <a:off x="165578" y="3223167"/>
            <a:ext cx="1973366" cy="13882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6" name="Group 5">
            <a:extLst>
              <a:ext uri="{FF2B5EF4-FFF2-40B4-BE49-F238E27FC236}">
                <a16:creationId xmlns:a16="http://schemas.microsoft.com/office/drawing/2014/main" id="{FF04496E-ED0C-EEAA-9C1E-06BE696D94F0}"/>
              </a:ext>
            </a:extLst>
          </p:cNvPr>
          <p:cNvGrpSpPr/>
          <p:nvPr/>
        </p:nvGrpSpPr>
        <p:grpSpPr>
          <a:xfrm>
            <a:off x="626315" y="1443249"/>
            <a:ext cx="1051892" cy="792447"/>
            <a:chOff x="6466225" y="2409375"/>
            <a:chExt cx="657300" cy="493200"/>
          </a:xfrm>
        </p:grpSpPr>
        <p:sp>
          <p:nvSpPr>
            <p:cNvPr id="7" name="Google Shape;945;p32">
              <a:extLst>
                <a:ext uri="{FF2B5EF4-FFF2-40B4-BE49-F238E27FC236}">
                  <a16:creationId xmlns:a16="http://schemas.microsoft.com/office/drawing/2014/main" id="{1F8425EE-C54F-0454-2440-BDAE9699D767}"/>
                </a:ext>
              </a:extLst>
            </p:cNvPr>
            <p:cNvSpPr txBox="1"/>
            <p:nvPr/>
          </p:nvSpPr>
          <p:spPr>
            <a:xfrm>
              <a:off x="6466225" y="2409375"/>
              <a:ext cx="657300" cy="49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900" b="1">
                <a:solidFill>
                  <a:schemeClr val="accent1"/>
                </a:solidFill>
                <a:latin typeface="Fira Sans Extra Condensed"/>
                <a:ea typeface="Fira Sans Extra Condensed"/>
                <a:cs typeface="Fira Sans Extra Condensed"/>
                <a:sym typeface="Fira Sans Extra Condensed"/>
              </a:endParaRPr>
            </a:p>
          </p:txBody>
        </p:sp>
        <p:pic>
          <p:nvPicPr>
            <p:cNvPr id="8" name="Picture 7" descr="Oracle SQL Practice Course (Coursera) | MOOC List">
              <a:extLst>
                <a:ext uri="{FF2B5EF4-FFF2-40B4-BE49-F238E27FC236}">
                  <a16:creationId xmlns:a16="http://schemas.microsoft.com/office/drawing/2014/main" id="{4547AD4D-2751-5C71-FD24-5860050AD1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3802" y="2439000"/>
              <a:ext cx="453188" cy="4531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76454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3"/>
          <p:cNvSpPr txBox="1">
            <a:spLocks noGrp="1"/>
          </p:cNvSpPr>
          <p:nvPr>
            <p:ph type="title"/>
          </p:nvPr>
        </p:nvSpPr>
        <p:spPr>
          <a:xfrm>
            <a:off x="457200" y="242137"/>
            <a:ext cx="8229600" cy="481500"/>
          </a:xfrm>
          <a:prstGeom prst="rect">
            <a:avLst/>
          </a:prstGeom>
        </p:spPr>
        <p:txBody>
          <a:bodyPr spcFirstLastPara="1" wrap="square" lIns="91425" tIns="91425" rIns="91425" bIns="91425" anchor="ctr" anchorCtr="0">
            <a:noAutofit/>
          </a:bodyPr>
          <a:lstStyle/>
          <a:p>
            <a:pPr>
              <a:buClr>
                <a:schemeClr val="dk1"/>
              </a:buClr>
              <a:buSzPts val="1100"/>
            </a:pPr>
            <a:r>
              <a:rPr lang="en">
                <a:solidFill>
                  <a:schemeClr val="dk1"/>
                </a:solidFill>
              </a:rPr>
              <a:t>Data Pipeline: Towards Agile Development </a:t>
            </a:r>
            <a:endParaRPr>
              <a:solidFill>
                <a:schemeClr val="dk1"/>
              </a:solidFill>
            </a:endParaRPr>
          </a:p>
        </p:txBody>
      </p:sp>
      <p:pic>
        <p:nvPicPr>
          <p:cNvPr id="2" name="Picture 1" descr="A screenshot of a computer&#10;&#10;Description automatically generated">
            <a:extLst>
              <a:ext uri="{FF2B5EF4-FFF2-40B4-BE49-F238E27FC236}">
                <a16:creationId xmlns:a16="http://schemas.microsoft.com/office/drawing/2014/main" id="{0D581CC5-1A30-D016-4516-E2A276A82921}"/>
              </a:ext>
            </a:extLst>
          </p:cNvPr>
          <p:cNvPicPr>
            <a:picLocks noChangeAspect="1"/>
          </p:cNvPicPr>
          <p:nvPr/>
        </p:nvPicPr>
        <p:blipFill>
          <a:blip r:embed="rId3"/>
          <a:stretch>
            <a:fillRect/>
          </a:stretch>
        </p:blipFill>
        <p:spPr>
          <a:xfrm>
            <a:off x="4099891" y="876049"/>
            <a:ext cx="4944717" cy="3089085"/>
          </a:xfrm>
          <a:prstGeom prst="rect">
            <a:avLst/>
          </a:prstGeom>
          <a:ln>
            <a:solidFill>
              <a:schemeClr val="tx1"/>
            </a:solidFill>
          </a:ln>
        </p:spPr>
      </p:pic>
      <p:pic>
        <p:nvPicPr>
          <p:cNvPr id="4" name="Picture 3" descr="A colorful arrows pointing to a circle&#10;&#10;Description automatically generated">
            <a:extLst>
              <a:ext uri="{FF2B5EF4-FFF2-40B4-BE49-F238E27FC236}">
                <a16:creationId xmlns:a16="http://schemas.microsoft.com/office/drawing/2014/main" id="{72CF7F9D-C00D-FF04-F091-F1B5F907B8D6}"/>
              </a:ext>
            </a:extLst>
          </p:cNvPr>
          <p:cNvPicPr>
            <a:picLocks noChangeAspect="1"/>
          </p:cNvPicPr>
          <p:nvPr/>
        </p:nvPicPr>
        <p:blipFill>
          <a:blip r:embed="rId4"/>
          <a:stretch>
            <a:fillRect/>
          </a:stretch>
        </p:blipFill>
        <p:spPr>
          <a:xfrm>
            <a:off x="258416" y="4441135"/>
            <a:ext cx="601318" cy="601318"/>
          </a:xfrm>
          <a:prstGeom prst="rect">
            <a:avLst/>
          </a:prstGeom>
        </p:spPr>
      </p:pic>
      <p:pic>
        <p:nvPicPr>
          <p:cNvPr id="5" name="Picture 4" descr="A group of arrows pointing to different directions&#10;&#10;Description automatically generated">
            <a:extLst>
              <a:ext uri="{FF2B5EF4-FFF2-40B4-BE49-F238E27FC236}">
                <a16:creationId xmlns:a16="http://schemas.microsoft.com/office/drawing/2014/main" id="{255AB58C-85E2-30F7-C57F-E282CAF42A1D}"/>
              </a:ext>
            </a:extLst>
          </p:cNvPr>
          <p:cNvPicPr>
            <a:picLocks noChangeAspect="1"/>
          </p:cNvPicPr>
          <p:nvPr/>
        </p:nvPicPr>
        <p:blipFill>
          <a:blip r:embed="rId5"/>
          <a:stretch>
            <a:fillRect/>
          </a:stretch>
        </p:blipFill>
        <p:spPr>
          <a:xfrm>
            <a:off x="2952578" y="4443317"/>
            <a:ext cx="601319" cy="601319"/>
          </a:xfrm>
          <a:prstGeom prst="rect">
            <a:avLst/>
          </a:prstGeom>
        </p:spPr>
      </p:pic>
      <p:pic>
        <p:nvPicPr>
          <p:cNvPr id="6" name="Picture 5" descr="A green text on a white background&#10;&#10;Description automatically generated">
            <a:extLst>
              <a:ext uri="{FF2B5EF4-FFF2-40B4-BE49-F238E27FC236}">
                <a16:creationId xmlns:a16="http://schemas.microsoft.com/office/drawing/2014/main" id="{CEF0BEA1-FC18-EA4D-793D-FC4C08652DE6}"/>
              </a:ext>
            </a:extLst>
          </p:cNvPr>
          <p:cNvPicPr>
            <a:picLocks noChangeAspect="1"/>
          </p:cNvPicPr>
          <p:nvPr/>
        </p:nvPicPr>
        <p:blipFill>
          <a:blip r:embed="rId6"/>
          <a:stretch>
            <a:fillRect/>
          </a:stretch>
        </p:blipFill>
        <p:spPr>
          <a:xfrm>
            <a:off x="3213652" y="848185"/>
            <a:ext cx="819979" cy="250044"/>
          </a:xfrm>
          <a:prstGeom prst="rect">
            <a:avLst/>
          </a:prstGeom>
        </p:spPr>
      </p:pic>
      <p:sp>
        <p:nvSpPr>
          <p:cNvPr id="8" name="Google Shape;103;p16">
            <a:extLst>
              <a:ext uri="{FF2B5EF4-FFF2-40B4-BE49-F238E27FC236}">
                <a16:creationId xmlns:a16="http://schemas.microsoft.com/office/drawing/2014/main" id="{7EE8CC31-C56F-E45F-DF56-5E23E642C058}"/>
              </a:ext>
            </a:extLst>
          </p:cNvPr>
          <p:cNvSpPr/>
          <p:nvPr/>
        </p:nvSpPr>
        <p:spPr>
          <a:xfrm>
            <a:off x="928689" y="4439390"/>
            <a:ext cx="1775245" cy="559279"/>
          </a:xfrm>
          <a:prstGeom prst="roundRect">
            <a:avLst>
              <a:gd name="adj" fmla="val 11451"/>
            </a:avLst>
          </a:prstGeom>
          <a:solidFill>
            <a:schemeClr val="accent1"/>
          </a:solidFill>
          <a:ln>
            <a:noFill/>
          </a:ln>
        </p:spPr>
        <p:txBody>
          <a:bodyPr spcFirstLastPara="1" wrap="square" lIns="91425" tIns="91425" rIns="91425" bIns="91425" anchor="ctr" anchorCtr="0">
            <a:noAutofit/>
          </a:bodyPr>
          <a:lstStyle/>
          <a:p>
            <a:pPr algn="ctr"/>
            <a:r>
              <a:rPr lang="en-GB"/>
              <a:t>Agile Development </a:t>
            </a:r>
            <a:endParaRPr lang="en-US"/>
          </a:p>
        </p:txBody>
      </p:sp>
      <p:sp>
        <p:nvSpPr>
          <p:cNvPr id="9" name="Google Shape;103;p16">
            <a:extLst>
              <a:ext uri="{FF2B5EF4-FFF2-40B4-BE49-F238E27FC236}">
                <a16:creationId xmlns:a16="http://schemas.microsoft.com/office/drawing/2014/main" id="{D0F9A817-5531-BA24-69D1-7178A83E993D}"/>
              </a:ext>
            </a:extLst>
          </p:cNvPr>
          <p:cNvSpPr/>
          <p:nvPr/>
        </p:nvSpPr>
        <p:spPr>
          <a:xfrm>
            <a:off x="3765482" y="4443531"/>
            <a:ext cx="1775245" cy="559279"/>
          </a:xfrm>
          <a:prstGeom prst="roundRect">
            <a:avLst>
              <a:gd name="adj" fmla="val 11451"/>
            </a:avLst>
          </a:prstGeom>
          <a:solidFill>
            <a:schemeClr val="accent2"/>
          </a:solidFill>
          <a:ln>
            <a:noFill/>
          </a:ln>
        </p:spPr>
        <p:txBody>
          <a:bodyPr spcFirstLastPara="1" wrap="square" lIns="91425" tIns="91425" rIns="91425" bIns="91425" anchor="ctr" anchorCtr="0">
            <a:noAutofit/>
          </a:bodyPr>
          <a:lstStyle/>
          <a:p>
            <a:pPr algn="ctr"/>
            <a:r>
              <a:rPr lang="en-GB"/>
              <a:t>Flexible Schemas </a:t>
            </a:r>
            <a:endParaRPr lang="en-US"/>
          </a:p>
        </p:txBody>
      </p:sp>
      <p:pic>
        <p:nvPicPr>
          <p:cNvPr id="10" name="Picture 9" descr="A colorful circle with a graph&#10;&#10;Description automatically generated">
            <a:extLst>
              <a:ext uri="{FF2B5EF4-FFF2-40B4-BE49-F238E27FC236}">
                <a16:creationId xmlns:a16="http://schemas.microsoft.com/office/drawing/2014/main" id="{ED98F656-7010-60B5-C893-2BEBCEFA1D93}"/>
              </a:ext>
            </a:extLst>
          </p:cNvPr>
          <p:cNvPicPr>
            <a:picLocks noChangeAspect="1"/>
          </p:cNvPicPr>
          <p:nvPr/>
        </p:nvPicPr>
        <p:blipFill>
          <a:blip r:embed="rId7"/>
          <a:stretch>
            <a:fillRect/>
          </a:stretch>
        </p:blipFill>
        <p:spPr>
          <a:xfrm>
            <a:off x="6143208" y="4383154"/>
            <a:ext cx="617885" cy="617885"/>
          </a:xfrm>
          <a:prstGeom prst="rect">
            <a:avLst/>
          </a:prstGeom>
        </p:spPr>
      </p:pic>
      <p:sp>
        <p:nvSpPr>
          <p:cNvPr id="12" name="Google Shape;99;p16">
            <a:extLst>
              <a:ext uri="{FF2B5EF4-FFF2-40B4-BE49-F238E27FC236}">
                <a16:creationId xmlns:a16="http://schemas.microsoft.com/office/drawing/2014/main" id="{CF044D73-ABE6-7C45-C9A8-64347C5A4FE4}"/>
              </a:ext>
            </a:extLst>
          </p:cNvPr>
          <p:cNvSpPr/>
          <p:nvPr/>
        </p:nvSpPr>
        <p:spPr>
          <a:xfrm>
            <a:off x="6813367" y="4439390"/>
            <a:ext cx="1978169" cy="559279"/>
          </a:xfrm>
          <a:prstGeom prst="roundRect">
            <a:avLst>
              <a:gd name="adj" fmla="val 11451"/>
            </a:avLst>
          </a:prstGeom>
          <a:solidFill>
            <a:schemeClr val="accent3"/>
          </a:solidFill>
          <a:ln>
            <a:noFill/>
          </a:ln>
        </p:spPr>
        <p:txBody>
          <a:bodyPr spcFirstLastPara="1" wrap="square" lIns="91425" tIns="91425" rIns="91425" bIns="91425" anchor="ctr" anchorCtr="0">
            <a:noAutofit/>
          </a:bodyPr>
          <a:lstStyle/>
          <a:p>
            <a:pPr algn="ctr"/>
            <a:r>
              <a:rPr lang="en-GB"/>
              <a:t>Analytical Capabilities</a:t>
            </a:r>
            <a:endParaRPr lang="en-US"/>
          </a:p>
        </p:txBody>
      </p:sp>
      <p:pic>
        <p:nvPicPr>
          <p:cNvPr id="3" name="Picture 2" descr="A screenshot of a computer&#10;&#10;Description automatically generated">
            <a:extLst>
              <a:ext uri="{FF2B5EF4-FFF2-40B4-BE49-F238E27FC236}">
                <a16:creationId xmlns:a16="http://schemas.microsoft.com/office/drawing/2014/main" id="{AA9D964B-1BE5-38B0-CC91-54F0B3214AE6}"/>
              </a:ext>
            </a:extLst>
          </p:cNvPr>
          <p:cNvPicPr>
            <a:picLocks noChangeAspect="1"/>
          </p:cNvPicPr>
          <p:nvPr/>
        </p:nvPicPr>
        <p:blipFill>
          <a:blip r:embed="rId8"/>
          <a:stretch>
            <a:fillRect/>
          </a:stretch>
        </p:blipFill>
        <p:spPr>
          <a:xfrm>
            <a:off x="115956" y="1094705"/>
            <a:ext cx="2836794" cy="1189895"/>
          </a:xfrm>
          <a:prstGeom prst="rect">
            <a:avLst/>
          </a:prstGeom>
          <a:ln>
            <a:solidFill>
              <a:schemeClr val="tx1"/>
            </a:solidFill>
          </a:ln>
        </p:spPr>
      </p:pic>
      <p:pic>
        <p:nvPicPr>
          <p:cNvPr id="7" name="Picture 6" descr="A screenshot of a computer&#10;&#10;Description automatically generated">
            <a:extLst>
              <a:ext uri="{FF2B5EF4-FFF2-40B4-BE49-F238E27FC236}">
                <a16:creationId xmlns:a16="http://schemas.microsoft.com/office/drawing/2014/main" id="{DA7F693D-7FBE-FD1C-5CFC-E14B54D92C57}"/>
              </a:ext>
            </a:extLst>
          </p:cNvPr>
          <p:cNvPicPr>
            <a:picLocks noChangeAspect="1"/>
          </p:cNvPicPr>
          <p:nvPr/>
        </p:nvPicPr>
        <p:blipFill>
          <a:blip r:embed="rId8"/>
          <a:stretch>
            <a:fillRect/>
          </a:stretch>
        </p:blipFill>
        <p:spPr>
          <a:xfrm>
            <a:off x="140804" y="2573151"/>
            <a:ext cx="2865783" cy="1388677"/>
          </a:xfrm>
          <a:prstGeom prst="rect">
            <a:avLst/>
          </a:prstGeom>
          <a:ln>
            <a:solidFill>
              <a:schemeClr val="tx1"/>
            </a:solidFill>
          </a:ln>
        </p:spPr>
      </p:pic>
      <p:sp>
        <p:nvSpPr>
          <p:cNvPr id="13" name="Google Shape;425;p23">
            <a:extLst>
              <a:ext uri="{FF2B5EF4-FFF2-40B4-BE49-F238E27FC236}">
                <a16:creationId xmlns:a16="http://schemas.microsoft.com/office/drawing/2014/main" id="{4AFB1D6B-8D92-18F0-2548-2108A6FCA3B6}"/>
              </a:ext>
            </a:extLst>
          </p:cNvPr>
          <p:cNvSpPr/>
          <p:nvPr/>
        </p:nvSpPr>
        <p:spPr>
          <a:xfrm>
            <a:off x="3223590" y="1688497"/>
            <a:ext cx="675863" cy="370937"/>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5;p23">
            <a:extLst>
              <a:ext uri="{FF2B5EF4-FFF2-40B4-BE49-F238E27FC236}">
                <a16:creationId xmlns:a16="http://schemas.microsoft.com/office/drawing/2014/main" id="{6EB8C5C4-C21D-19FF-7FD1-C7E5C97A36C6}"/>
              </a:ext>
            </a:extLst>
          </p:cNvPr>
          <p:cNvSpPr/>
          <p:nvPr/>
        </p:nvSpPr>
        <p:spPr>
          <a:xfrm>
            <a:off x="3223589" y="2661703"/>
            <a:ext cx="675863" cy="370937"/>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Picture 14" descr="A logo of a software developer&#10;&#10;Description automatically generated">
            <a:extLst>
              <a:ext uri="{FF2B5EF4-FFF2-40B4-BE49-F238E27FC236}">
                <a16:creationId xmlns:a16="http://schemas.microsoft.com/office/drawing/2014/main" id="{E7B085E6-5C73-E832-6766-5142C54F8570}"/>
              </a:ext>
            </a:extLst>
          </p:cNvPr>
          <p:cNvPicPr>
            <a:picLocks noChangeAspect="1"/>
          </p:cNvPicPr>
          <p:nvPr/>
        </p:nvPicPr>
        <p:blipFill>
          <a:blip r:embed="rId9"/>
          <a:stretch>
            <a:fillRect/>
          </a:stretch>
        </p:blipFill>
        <p:spPr>
          <a:xfrm>
            <a:off x="117313" y="693253"/>
            <a:ext cx="440406" cy="356982"/>
          </a:xfrm>
          <a:prstGeom prst="rect">
            <a:avLst/>
          </a:prstGeom>
        </p:spPr>
      </p:pic>
      <p:sp>
        <p:nvSpPr>
          <p:cNvPr id="16" name="Google Shape;425;p23">
            <a:extLst>
              <a:ext uri="{FF2B5EF4-FFF2-40B4-BE49-F238E27FC236}">
                <a16:creationId xmlns:a16="http://schemas.microsoft.com/office/drawing/2014/main" id="{35873D57-09A2-C3BA-97E7-63E4F3BA22B1}"/>
              </a:ext>
            </a:extLst>
          </p:cNvPr>
          <p:cNvSpPr/>
          <p:nvPr/>
        </p:nvSpPr>
        <p:spPr>
          <a:xfrm>
            <a:off x="3223588" y="2160605"/>
            <a:ext cx="675863" cy="370937"/>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253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3"/>
          <p:cNvSpPr txBox="1">
            <a:spLocks noGrp="1"/>
          </p:cNvSpPr>
          <p:nvPr>
            <p:ph type="title"/>
          </p:nvPr>
        </p:nvSpPr>
        <p:spPr>
          <a:xfrm>
            <a:off x="457199" y="242141"/>
            <a:ext cx="8229600" cy="481500"/>
          </a:xfrm>
          <a:prstGeom prst="rect">
            <a:avLst/>
          </a:prstGeom>
        </p:spPr>
        <p:txBody>
          <a:bodyPr spcFirstLastPara="1" wrap="square" lIns="91425" tIns="91425" rIns="91425" bIns="91425" anchor="ctr" anchorCtr="0">
            <a:noAutofit/>
          </a:bodyPr>
          <a:lstStyle/>
          <a:p>
            <a:pPr>
              <a:buClr>
                <a:schemeClr val="dk1"/>
              </a:buClr>
              <a:buSzPts val="1100"/>
            </a:pPr>
            <a:r>
              <a:rPr lang="en">
                <a:solidFill>
                  <a:schemeClr val="dk1"/>
                </a:solidFill>
              </a:rPr>
              <a:t>Data Pipeline: Future-Proofing Of The System</a:t>
            </a:r>
            <a:endParaRPr>
              <a:solidFill>
                <a:schemeClr val="dk1"/>
              </a:solidFill>
            </a:endParaRPr>
          </a:p>
        </p:txBody>
      </p:sp>
      <p:pic>
        <p:nvPicPr>
          <p:cNvPr id="4" name="Picture 3">
            <a:extLst>
              <a:ext uri="{FF2B5EF4-FFF2-40B4-BE49-F238E27FC236}">
                <a16:creationId xmlns:a16="http://schemas.microsoft.com/office/drawing/2014/main" id="{4F4D7F99-D07D-A20E-E8AB-BBE7759FFE93}"/>
              </a:ext>
            </a:extLst>
          </p:cNvPr>
          <p:cNvPicPr>
            <a:picLocks noChangeAspect="1"/>
          </p:cNvPicPr>
          <p:nvPr/>
        </p:nvPicPr>
        <p:blipFill>
          <a:blip r:embed="rId3"/>
          <a:stretch>
            <a:fillRect/>
          </a:stretch>
        </p:blipFill>
        <p:spPr>
          <a:xfrm>
            <a:off x="1543615" y="768736"/>
            <a:ext cx="6255551" cy="3501414"/>
          </a:xfrm>
          <a:prstGeom prst="rect">
            <a:avLst/>
          </a:prstGeom>
          <a:ln>
            <a:solidFill>
              <a:schemeClr val="bg1">
                <a:lumMod val="85000"/>
              </a:schemeClr>
            </a:solidFill>
          </a:ln>
        </p:spPr>
      </p:pic>
      <p:pic>
        <p:nvPicPr>
          <p:cNvPr id="2" name="Picture 1" descr="A close-up of a logo&#10;&#10;Description automatically generated">
            <a:extLst>
              <a:ext uri="{FF2B5EF4-FFF2-40B4-BE49-F238E27FC236}">
                <a16:creationId xmlns:a16="http://schemas.microsoft.com/office/drawing/2014/main" id="{CAF0A151-BBE2-D940-E20C-734C17C60434}"/>
              </a:ext>
            </a:extLst>
          </p:cNvPr>
          <p:cNvPicPr>
            <a:picLocks noChangeAspect="1"/>
          </p:cNvPicPr>
          <p:nvPr/>
        </p:nvPicPr>
        <p:blipFill>
          <a:blip r:embed="rId4"/>
          <a:stretch>
            <a:fillRect/>
          </a:stretch>
        </p:blipFill>
        <p:spPr>
          <a:xfrm>
            <a:off x="528844" y="711062"/>
            <a:ext cx="826605" cy="416616"/>
          </a:xfrm>
          <a:prstGeom prst="rect">
            <a:avLst/>
          </a:prstGeom>
        </p:spPr>
      </p:pic>
      <p:sp>
        <p:nvSpPr>
          <p:cNvPr id="5" name="Google Shape;103;p16">
            <a:extLst>
              <a:ext uri="{FF2B5EF4-FFF2-40B4-BE49-F238E27FC236}">
                <a16:creationId xmlns:a16="http://schemas.microsoft.com/office/drawing/2014/main" id="{36EBC660-6F26-51E0-7DB8-20B4C49EAB85}"/>
              </a:ext>
            </a:extLst>
          </p:cNvPr>
          <p:cNvSpPr/>
          <p:nvPr/>
        </p:nvSpPr>
        <p:spPr>
          <a:xfrm>
            <a:off x="928689" y="4439390"/>
            <a:ext cx="1775245" cy="559279"/>
          </a:xfrm>
          <a:prstGeom prst="roundRect">
            <a:avLst>
              <a:gd name="adj" fmla="val 11451"/>
            </a:avLst>
          </a:prstGeom>
          <a:solidFill>
            <a:schemeClr val="accent1"/>
          </a:solidFill>
          <a:ln>
            <a:noFill/>
          </a:ln>
        </p:spPr>
        <p:txBody>
          <a:bodyPr spcFirstLastPara="1" wrap="square" lIns="91425" tIns="91425" rIns="91425" bIns="91425" anchor="ctr" anchorCtr="0">
            <a:noAutofit/>
          </a:bodyPr>
          <a:lstStyle/>
          <a:p>
            <a:pPr algn="ctr"/>
            <a:r>
              <a:rPr lang="en-GB"/>
              <a:t>Automatic Scaling</a:t>
            </a:r>
            <a:endParaRPr lang="en-US"/>
          </a:p>
        </p:txBody>
      </p:sp>
      <p:sp>
        <p:nvSpPr>
          <p:cNvPr id="7" name="Google Shape;103;p16">
            <a:extLst>
              <a:ext uri="{FF2B5EF4-FFF2-40B4-BE49-F238E27FC236}">
                <a16:creationId xmlns:a16="http://schemas.microsoft.com/office/drawing/2014/main" id="{C42BB586-5B68-FE60-B56A-06977CBA0849}"/>
              </a:ext>
            </a:extLst>
          </p:cNvPr>
          <p:cNvSpPr/>
          <p:nvPr/>
        </p:nvSpPr>
        <p:spPr>
          <a:xfrm>
            <a:off x="3616395" y="4439390"/>
            <a:ext cx="2272201" cy="559279"/>
          </a:xfrm>
          <a:prstGeom prst="roundRect">
            <a:avLst>
              <a:gd name="adj" fmla="val 11451"/>
            </a:avLst>
          </a:prstGeom>
          <a:solidFill>
            <a:schemeClr val="accent2"/>
          </a:solidFill>
          <a:ln>
            <a:noFill/>
          </a:ln>
        </p:spPr>
        <p:txBody>
          <a:bodyPr spcFirstLastPara="1" wrap="square" lIns="91425" tIns="91425" rIns="91425" bIns="91425" anchor="ctr" anchorCtr="0">
            <a:noAutofit/>
          </a:bodyPr>
          <a:lstStyle/>
          <a:p>
            <a:pPr algn="ctr"/>
            <a:r>
              <a:rPr lang="en-GB"/>
              <a:t>Compatible </a:t>
            </a:r>
            <a:endParaRPr lang="en-US"/>
          </a:p>
          <a:p>
            <a:pPr algn="ctr"/>
            <a:r>
              <a:rPr lang="en-GB"/>
              <a:t>(Cloud Providers)</a:t>
            </a:r>
            <a:endParaRPr lang="en-US"/>
          </a:p>
        </p:txBody>
      </p:sp>
      <p:sp>
        <p:nvSpPr>
          <p:cNvPr id="9" name="Google Shape;99;p16">
            <a:extLst>
              <a:ext uri="{FF2B5EF4-FFF2-40B4-BE49-F238E27FC236}">
                <a16:creationId xmlns:a16="http://schemas.microsoft.com/office/drawing/2014/main" id="{D8480658-3F23-012F-21AD-757A9C661670}"/>
              </a:ext>
            </a:extLst>
          </p:cNvPr>
          <p:cNvSpPr/>
          <p:nvPr/>
        </p:nvSpPr>
        <p:spPr>
          <a:xfrm>
            <a:off x="6813367" y="4439390"/>
            <a:ext cx="1978169" cy="559279"/>
          </a:xfrm>
          <a:prstGeom prst="roundRect">
            <a:avLst>
              <a:gd name="adj" fmla="val 11451"/>
            </a:avLst>
          </a:prstGeom>
          <a:solidFill>
            <a:schemeClr val="accent3"/>
          </a:solidFill>
          <a:ln>
            <a:noFill/>
          </a:ln>
        </p:spPr>
        <p:txBody>
          <a:bodyPr spcFirstLastPara="1" wrap="square" lIns="91425" tIns="91425" rIns="91425" bIns="91425" anchor="ctr" anchorCtr="0">
            <a:noAutofit/>
          </a:bodyPr>
          <a:lstStyle/>
          <a:p>
            <a:pPr algn="ctr"/>
            <a:r>
              <a:rPr lang="en-GB"/>
              <a:t>Ease of Migration</a:t>
            </a:r>
            <a:endParaRPr lang="en-US"/>
          </a:p>
        </p:txBody>
      </p:sp>
      <p:pic>
        <p:nvPicPr>
          <p:cNvPr id="11" name="Picture 10" descr="A colorful square with an arrow pointing up&#10;&#10;Description automatically generated">
            <a:extLst>
              <a:ext uri="{FF2B5EF4-FFF2-40B4-BE49-F238E27FC236}">
                <a16:creationId xmlns:a16="http://schemas.microsoft.com/office/drawing/2014/main" id="{5702DB43-0C65-6FBC-3EEB-AA9D5DB183AC}"/>
              </a:ext>
            </a:extLst>
          </p:cNvPr>
          <p:cNvPicPr>
            <a:picLocks noChangeAspect="1"/>
          </p:cNvPicPr>
          <p:nvPr/>
        </p:nvPicPr>
        <p:blipFill>
          <a:blip r:embed="rId5"/>
          <a:stretch>
            <a:fillRect/>
          </a:stretch>
        </p:blipFill>
        <p:spPr>
          <a:xfrm>
            <a:off x="212862" y="4445275"/>
            <a:ext cx="601318" cy="551623"/>
          </a:xfrm>
          <a:prstGeom prst="rect">
            <a:avLst/>
          </a:prstGeom>
        </p:spPr>
      </p:pic>
      <p:pic>
        <p:nvPicPr>
          <p:cNvPr id="12" name="Picture 11" descr="A puzzle pieces with different colors&#10;&#10;Description automatically generated">
            <a:extLst>
              <a:ext uri="{FF2B5EF4-FFF2-40B4-BE49-F238E27FC236}">
                <a16:creationId xmlns:a16="http://schemas.microsoft.com/office/drawing/2014/main" id="{48DDB0EC-832D-62A9-BAB1-D792C6D32300}"/>
              </a:ext>
            </a:extLst>
          </p:cNvPr>
          <p:cNvPicPr>
            <a:picLocks noChangeAspect="1"/>
          </p:cNvPicPr>
          <p:nvPr/>
        </p:nvPicPr>
        <p:blipFill>
          <a:blip r:embed="rId6"/>
          <a:stretch>
            <a:fillRect/>
          </a:stretch>
        </p:blipFill>
        <p:spPr>
          <a:xfrm>
            <a:off x="2970971" y="4445276"/>
            <a:ext cx="555764" cy="555764"/>
          </a:xfrm>
          <a:prstGeom prst="rect">
            <a:avLst/>
          </a:prstGeom>
        </p:spPr>
      </p:pic>
      <p:pic>
        <p:nvPicPr>
          <p:cNvPr id="13" name="Picture 12">
            <a:extLst>
              <a:ext uri="{FF2B5EF4-FFF2-40B4-BE49-F238E27FC236}">
                <a16:creationId xmlns:a16="http://schemas.microsoft.com/office/drawing/2014/main" id="{F50A4C9E-AD14-CC84-0F42-97C549C65253}"/>
              </a:ext>
            </a:extLst>
          </p:cNvPr>
          <p:cNvPicPr>
            <a:picLocks noChangeAspect="1"/>
          </p:cNvPicPr>
          <p:nvPr/>
        </p:nvPicPr>
        <p:blipFill>
          <a:blip r:embed="rId7"/>
          <a:stretch>
            <a:fillRect/>
          </a:stretch>
        </p:blipFill>
        <p:spPr>
          <a:xfrm>
            <a:off x="6176341" y="4441134"/>
            <a:ext cx="555764" cy="551623"/>
          </a:xfrm>
          <a:prstGeom prst="rect">
            <a:avLst/>
          </a:prstGeom>
        </p:spPr>
      </p:pic>
    </p:spTree>
    <p:extLst>
      <p:ext uri="{BB962C8B-B14F-4D97-AF65-F5344CB8AC3E}">
        <p14:creationId xmlns:p14="http://schemas.microsoft.com/office/powerpoint/2010/main" val="1229649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3"/>
          <p:cNvSpPr txBox="1">
            <a:spLocks noGrp="1"/>
          </p:cNvSpPr>
          <p:nvPr>
            <p:ph type="title"/>
          </p:nvPr>
        </p:nvSpPr>
        <p:spPr>
          <a:xfrm>
            <a:off x="457200" y="237540"/>
            <a:ext cx="8229600" cy="481500"/>
          </a:xfrm>
          <a:prstGeom prst="rect">
            <a:avLst/>
          </a:prstGeom>
        </p:spPr>
        <p:txBody>
          <a:bodyPr spcFirstLastPara="1" wrap="square" lIns="91425" tIns="91425" rIns="91425" bIns="91425" anchor="ctr" anchorCtr="0">
            <a:noAutofit/>
          </a:bodyPr>
          <a:lstStyle/>
          <a:p>
            <a:pPr>
              <a:buClr>
                <a:schemeClr val="dk1"/>
              </a:buClr>
              <a:buSzPts val="1100"/>
            </a:pPr>
            <a:r>
              <a:rPr lang="en">
                <a:solidFill>
                  <a:schemeClr val="dk1"/>
                </a:solidFill>
              </a:rPr>
              <a:t>Data Pipeline: Strategic Integration </a:t>
            </a:r>
            <a:endParaRPr>
              <a:solidFill>
                <a:schemeClr val="dk1"/>
              </a:solidFill>
            </a:endParaRPr>
          </a:p>
        </p:txBody>
      </p:sp>
      <p:pic>
        <p:nvPicPr>
          <p:cNvPr id="4" name="Picture 3">
            <a:extLst>
              <a:ext uri="{FF2B5EF4-FFF2-40B4-BE49-F238E27FC236}">
                <a16:creationId xmlns:a16="http://schemas.microsoft.com/office/drawing/2014/main" id="{F671F6C7-C91B-8A36-553D-0A0C4869A091}"/>
              </a:ext>
            </a:extLst>
          </p:cNvPr>
          <p:cNvPicPr>
            <a:picLocks noChangeAspect="1"/>
          </p:cNvPicPr>
          <p:nvPr/>
        </p:nvPicPr>
        <p:blipFill>
          <a:blip r:embed="rId3"/>
          <a:stretch>
            <a:fillRect/>
          </a:stretch>
        </p:blipFill>
        <p:spPr>
          <a:xfrm>
            <a:off x="1371126" y="993914"/>
            <a:ext cx="6189239" cy="3092068"/>
          </a:xfrm>
          <a:prstGeom prst="rect">
            <a:avLst/>
          </a:prstGeom>
          <a:ln>
            <a:solidFill>
              <a:schemeClr val="bg1">
                <a:lumMod val="85000"/>
              </a:schemeClr>
            </a:solidFill>
          </a:ln>
        </p:spPr>
      </p:pic>
      <p:sp>
        <p:nvSpPr>
          <p:cNvPr id="3" name="Google Shape;103;p16">
            <a:extLst>
              <a:ext uri="{FF2B5EF4-FFF2-40B4-BE49-F238E27FC236}">
                <a16:creationId xmlns:a16="http://schemas.microsoft.com/office/drawing/2014/main" id="{07BC9D31-AADB-EBCC-F181-D905A24E3FF5}"/>
              </a:ext>
            </a:extLst>
          </p:cNvPr>
          <p:cNvSpPr/>
          <p:nvPr/>
        </p:nvSpPr>
        <p:spPr>
          <a:xfrm>
            <a:off x="928689" y="4439390"/>
            <a:ext cx="1775245" cy="559279"/>
          </a:xfrm>
          <a:prstGeom prst="roundRect">
            <a:avLst>
              <a:gd name="adj" fmla="val 11451"/>
            </a:avLst>
          </a:prstGeom>
          <a:solidFill>
            <a:schemeClr val="accent1"/>
          </a:solidFill>
          <a:ln>
            <a:noFill/>
          </a:ln>
        </p:spPr>
        <p:txBody>
          <a:bodyPr spcFirstLastPara="1" wrap="square" lIns="91425" tIns="91425" rIns="91425" bIns="91425" anchor="ctr" anchorCtr="0">
            <a:noAutofit/>
          </a:bodyPr>
          <a:lstStyle/>
          <a:p>
            <a:pPr algn="ctr"/>
            <a:r>
              <a:rPr lang="en-GB"/>
              <a:t>Development Speed</a:t>
            </a:r>
          </a:p>
        </p:txBody>
      </p:sp>
      <p:sp>
        <p:nvSpPr>
          <p:cNvPr id="6" name="Google Shape;103;p16">
            <a:extLst>
              <a:ext uri="{FF2B5EF4-FFF2-40B4-BE49-F238E27FC236}">
                <a16:creationId xmlns:a16="http://schemas.microsoft.com/office/drawing/2014/main" id="{2AD80E49-2E78-4558-57BF-CFE76910BDC7}"/>
              </a:ext>
            </a:extLst>
          </p:cNvPr>
          <p:cNvSpPr/>
          <p:nvPr/>
        </p:nvSpPr>
        <p:spPr>
          <a:xfrm>
            <a:off x="3616395" y="4439390"/>
            <a:ext cx="2272201" cy="559279"/>
          </a:xfrm>
          <a:prstGeom prst="roundRect">
            <a:avLst>
              <a:gd name="adj" fmla="val 11451"/>
            </a:avLst>
          </a:prstGeom>
          <a:solidFill>
            <a:schemeClr val="accent2"/>
          </a:solidFill>
          <a:ln>
            <a:noFill/>
          </a:ln>
        </p:spPr>
        <p:txBody>
          <a:bodyPr spcFirstLastPara="1" wrap="square" lIns="91425" tIns="91425" rIns="91425" bIns="91425" anchor="ctr" anchorCtr="0">
            <a:noAutofit/>
          </a:bodyPr>
          <a:lstStyle/>
          <a:p>
            <a:pPr algn="ctr"/>
            <a:r>
              <a:rPr lang="en-GB"/>
              <a:t>Aggregation Framework</a:t>
            </a:r>
            <a:endParaRPr lang="en-US"/>
          </a:p>
        </p:txBody>
      </p:sp>
      <p:sp>
        <p:nvSpPr>
          <p:cNvPr id="8" name="Google Shape;99;p16">
            <a:extLst>
              <a:ext uri="{FF2B5EF4-FFF2-40B4-BE49-F238E27FC236}">
                <a16:creationId xmlns:a16="http://schemas.microsoft.com/office/drawing/2014/main" id="{18E7E896-3D8E-7457-1209-8D4D0C37609B}"/>
              </a:ext>
            </a:extLst>
          </p:cNvPr>
          <p:cNvSpPr/>
          <p:nvPr/>
        </p:nvSpPr>
        <p:spPr>
          <a:xfrm>
            <a:off x="6813367" y="4439390"/>
            <a:ext cx="2085842" cy="559279"/>
          </a:xfrm>
          <a:prstGeom prst="roundRect">
            <a:avLst>
              <a:gd name="adj" fmla="val 11451"/>
            </a:avLst>
          </a:prstGeom>
          <a:solidFill>
            <a:schemeClr val="accent3"/>
          </a:solidFill>
          <a:ln>
            <a:noFill/>
          </a:ln>
        </p:spPr>
        <p:txBody>
          <a:bodyPr spcFirstLastPara="1" wrap="square" lIns="91425" tIns="91425" rIns="91425" bIns="91425" anchor="ctr" anchorCtr="0">
            <a:noAutofit/>
          </a:bodyPr>
          <a:lstStyle/>
          <a:p>
            <a:pPr algn="ctr"/>
            <a:r>
              <a:rPr lang="en-GB"/>
              <a:t>Geospatial Capabilities</a:t>
            </a:r>
          </a:p>
        </p:txBody>
      </p:sp>
      <p:pic>
        <p:nvPicPr>
          <p:cNvPr id="9" name="Picture 8" descr="A logo of a computer desktop&#10;&#10;Description automatically generated">
            <a:extLst>
              <a:ext uri="{FF2B5EF4-FFF2-40B4-BE49-F238E27FC236}">
                <a16:creationId xmlns:a16="http://schemas.microsoft.com/office/drawing/2014/main" id="{3F9F5EE4-34C2-052E-3964-030BA4291A9A}"/>
              </a:ext>
            </a:extLst>
          </p:cNvPr>
          <p:cNvPicPr>
            <a:picLocks noChangeAspect="1"/>
          </p:cNvPicPr>
          <p:nvPr/>
        </p:nvPicPr>
        <p:blipFill>
          <a:blip r:embed="rId4"/>
          <a:stretch>
            <a:fillRect/>
          </a:stretch>
        </p:blipFill>
        <p:spPr>
          <a:xfrm>
            <a:off x="303018" y="995569"/>
            <a:ext cx="905540" cy="858080"/>
          </a:xfrm>
          <a:prstGeom prst="rect">
            <a:avLst/>
          </a:prstGeom>
        </p:spPr>
      </p:pic>
      <p:pic>
        <p:nvPicPr>
          <p:cNvPr id="10" name="Picture 9" descr="A colorful gauge with a point&#10;&#10;Description automatically generated">
            <a:extLst>
              <a:ext uri="{FF2B5EF4-FFF2-40B4-BE49-F238E27FC236}">
                <a16:creationId xmlns:a16="http://schemas.microsoft.com/office/drawing/2014/main" id="{82BCE0C5-E766-B032-4A51-65E0582E6A19}"/>
              </a:ext>
            </a:extLst>
          </p:cNvPr>
          <p:cNvPicPr>
            <a:picLocks noChangeAspect="1"/>
          </p:cNvPicPr>
          <p:nvPr/>
        </p:nvPicPr>
        <p:blipFill>
          <a:blip r:embed="rId5"/>
          <a:stretch>
            <a:fillRect/>
          </a:stretch>
        </p:blipFill>
        <p:spPr>
          <a:xfrm>
            <a:off x="212862" y="4391438"/>
            <a:ext cx="626166" cy="626166"/>
          </a:xfrm>
          <a:prstGeom prst="rect">
            <a:avLst/>
          </a:prstGeom>
        </p:spPr>
      </p:pic>
      <p:pic>
        <p:nvPicPr>
          <p:cNvPr id="11" name="Picture 10" descr="A yellow object with dots around it&#10;&#10;Description automatically generated">
            <a:extLst>
              <a:ext uri="{FF2B5EF4-FFF2-40B4-BE49-F238E27FC236}">
                <a16:creationId xmlns:a16="http://schemas.microsoft.com/office/drawing/2014/main" id="{F5681ABE-66FF-CBDD-E8EE-447687C96C1A}"/>
              </a:ext>
            </a:extLst>
          </p:cNvPr>
          <p:cNvPicPr>
            <a:picLocks noChangeAspect="1"/>
          </p:cNvPicPr>
          <p:nvPr/>
        </p:nvPicPr>
        <p:blipFill>
          <a:blip r:embed="rId6"/>
          <a:stretch>
            <a:fillRect/>
          </a:stretch>
        </p:blipFill>
        <p:spPr>
          <a:xfrm>
            <a:off x="2962688" y="4391438"/>
            <a:ext cx="626167" cy="626167"/>
          </a:xfrm>
          <a:prstGeom prst="rect">
            <a:avLst/>
          </a:prstGeom>
        </p:spPr>
      </p:pic>
      <p:pic>
        <p:nvPicPr>
          <p:cNvPr id="12" name="Picture 11" descr="A red and blue map pointer&#10;&#10;Description automatically generated">
            <a:extLst>
              <a:ext uri="{FF2B5EF4-FFF2-40B4-BE49-F238E27FC236}">
                <a16:creationId xmlns:a16="http://schemas.microsoft.com/office/drawing/2014/main" id="{2640FF75-268E-F062-6B14-0693BE7C8129}"/>
              </a:ext>
            </a:extLst>
          </p:cNvPr>
          <p:cNvPicPr>
            <a:picLocks noChangeAspect="1"/>
          </p:cNvPicPr>
          <p:nvPr/>
        </p:nvPicPr>
        <p:blipFill>
          <a:blip r:embed="rId7"/>
          <a:stretch>
            <a:fillRect/>
          </a:stretch>
        </p:blipFill>
        <p:spPr>
          <a:xfrm>
            <a:off x="6159776" y="4441134"/>
            <a:ext cx="626165" cy="580611"/>
          </a:xfrm>
          <a:prstGeom prst="rect">
            <a:avLst/>
          </a:prstGeom>
        </p:spPr>
      </p:pic>
    </p:spTree>
    <p:extLst>
      <p:ext uri="{BB962C8B-B14F-4D97-AF65-F5344CB8AC3E}">
        <p14:creationId xmlns:p14="http://schemas.microsoft.com/office/powerpoint/2010/main" val="2817156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A6FC436-28A1-A286-AF14-FCF540F18568}"/>
              </a:ext>
            </a:extLst>
          </p:cNvPr>
          <p:cNvSpPr/>
          <p:nvPr/>
        </p:nvSpPr>
        <p:spPr>
          <a:xfrm>
            <a:off x="0" y="999141"/>
            <a:ext cx="9144001" cy="414436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prstClr val="white"/>
              </a:solidFill>
              <a:latin typeface="Open Sans" panose="020B0606030504020204" pitchFamily="34" charset="0"/>
            </a:endParaRPr>
          </a:p>
        </p:txBody>
      </p:sp>
      <p:sp>
        <p:nvSpPr>
          <p:cNvPr id="29" name="Rectangle 28"/>
          <p:cNvSpPr/>
          <p:nvPr/>
        </p:nvSpPr>
        <p:spPr>
          <a:xfrm>
            <a:off x="7276" y="0"/>
            <a:ext cx="9136724" cy="1002172"/>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2700" kern="1200">
              <a:solidFill>
                <a:prstClr val="white"/>
              </a:solidFill>
              <a:latin typeface="Open Sans" panose="020B0606030504020204" pitchFamily="34" charset="0"/>
            </a:endParaRPr>
          </a:p>
        </p:txBody>
      </p:sp>
      <p:sp>
        <p:nvSpPr>
          <p:cNvPr id="26" name="TextBox 25">
            <a:extLst>
              <a:ext uri="{FF2B5EF4-FFF2-40B4-BE49-F238E27FC236}">
                <a16:creationId xmlns:a16="http://schemas.microsoft.com/office/drawing/2014/main" id="{ADE45E92-AD70-469D-B721-563C5BDEB1A1}"/>
              </a:ext>
            </a:extLst>
          </p:cNvPr>
          <p:cNvSpPr txBox="1"/>
          <p:nvPr/>
        </p:nvSpPr>
        <p:spPr>
          <a:xfrm>
            <a:off x="502591" y="302158"/>
            <a:ext cx="3538148" cy="507831"/>
          </a:xfrm>
          <a:prstGeom prst="rect">
            <a:avLst/>
          </a:prstGeom>
          <a:noFill/>
        </p:spPr>
        <p:txBody>
          <a:bodyPr wrap="none" rtlCol="0">
            <a:spAutoFit/>
          </a:bodyPr>
          <a:lstStyle/>
          <a:p>
            <a:pPr defTabSz="685800">
              <a:buClrTx/>
              <a:defRPr/>
            </a:pPr>
            <a:r>
              <a:rPr lang="en-US" sz="2700" b="1" kern="1200">
                <a:solidFill>
                  <a:schemeClr val="tx1"/>
                </a:solidFill>
                <a:latin typeface="Open Sans" panose="020B0606030504020204" pitchFamily="34" charset="0"/>
                <a:ea typeface="Open Sans Extrabold" panose="020B0906030804020204" pitchFamily="34" charset="0"/>
                <a:cs typeface="Open Sans" panose="020B0606030504020204" pitchFamily="34" charset="0"/>
              </a:rPr>
              <a:t>Business Questions</a:t>
            </a:r>
          </a:p>
        </p:txBody>
      </p:sp>
      <p:sp>
        <p:nvSpPr>
          <p:cNvPr id="31" name="Rectangle 30">
            <a:extLst>
              <a:ext uri="{FF2B5EF4-FFF2-40B4-BE49-F238E27FC236}">
                <a16:creationId xmlns:a16="http://schemas.microsoft.com/office/drawing/2014/main" id="{1DE85851-E52D-4C68-B48A-2DAFEEADA50A}"/>
              </a:ext>
            </a:extLst>
          </p:cNvPr>
          <p:cNvSpPr/>
          <p:nvPr/>
        </p:nvSpPr>
        <p:spPr>
          <a:xfrm>
            <a:off x="405487" y="251296"/>
            <a:ext cx="34289" cy="5644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Open Sans" panose="020B0606030504020204" pitchFamily="34" charset="0"/>
            </a:endParaRPr>
          </a:p>
        </p:txBody>
      </p:sp>
      <p:sp>
        <p:nvSpPr>
          <p:cNvPr id="2" name="Google Shape;1343;p54">
            <a:extLst>
              <a:ext uri="{FF2B5EF4-FFF2-40B4-BE49-F238E27FC236}">
                <a16:creationId xmlns:a16="http://schemas.microsoft.com/office/drawing/2014/main" id="{1C724FDD-F166-CE8B-764E-75527E500384}"/>
              </a:ext>
            </a:extLst>
          </p:cNvPr>
          <p:cNvSpPr txBox="1">
            <a:spLocks/>
          </p:cNvSpPr>
          <p:nvPr/>
        </p:nvSpPr>
        <p:spPr>
          <a:xfrm>
            <a:off x="1594673" y="2126297"/>
            <a:ext cx="1199250" cy="926100"/>
          </a:xfrm>
          <a:prstGeom prst="rect">
            <a:avLst/>
          </a:prstGeom>
        </p:spPr>
        <p:txBody>
          <a:bodyPr spcFirstLastPara="1" wrap="square" lIns="68569" tIns="68569" rIns="68569" bIns="68569"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300"/>
              <a:t>01</a:t>
            </a:r>
          </a:p>
        </p:txBody>
      </p:sp>
      <p:sp>
        <p:nvSpPr>
          <p:cNvPr id="3" name="Google Shape;1344;p54">
            <a:extLst>
              <a:ext uri="{FF2B5EF4-FFF2-40B4-BE49-F238E27FC236}">
                <a16:creationId xmlns:a16="http://schemas.microsoft.com/office/drawing/2014/main" id="{AF4698E0-F424-2389-52D8-E28F0DC7CABB}"/>
              </a:ext>
            </a:extLst>
          </p:cNvPr>
          <p:cNvSpPr txBox="1">
            <a:spLocks/>
          </p:cNvSpPr>
          <p:nvPr/>
        </p:nvSpPr>
        <p:spPr>
          <a:xfrm>
            <a:off x="1594672" y="3046060"/>
            <a:ext cx="3883465" cy="1028347"/>
          </a:xfrm>
          <a:prstGeom prst="rect">
            <a:avLst/>
          </a:prstGeom>
        </p:spPr>
        <p:txBody>
          <a:bodyPr spcFirstLastPara="1" wrap="square" lIns="68569" tIns="68569" rIns="68569" bIns="68569"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0" indent="0" rtl="0">
              <a:spcBef>
                <a:spcPts val="0"/>
              </a:spcBef>
              <a:spcAft>
                <a:spcPts val="0"/>
              </a:spcAft>
              <a:buNone/>
            </a:pPr>
            <a:r>
              <a:rPr lang="en-IN" sz="3600" b="1">
                <a:solidFill>
                  <a:schemeClr val="accent2"/>
                </a:solidFill>
                <a:latin typeface="Fira Sans Extra Condensed"/>
                <a:ea typeface="Fira Sans Extra Condensed"/>
                <a:cs typeface="Fira Sans Extra Condensed"/>
                <a:sym typeface="Fira Sans Extra Condensed"/>
              </a:rPr>
              <a:t>Customer Shopping Behaviour</a:t>
            </a:r>
          </a:p>
        </p:txBody>
      </p:sp>
      <p:grpSp>
        <p:nvGrpSpPr>
          <p:cNvPr id="5" name="Google Shape;1368;p54">
            <a:extLst>
              <a:ext uri="{FF2B5EF4-FFF2-40B4-BE49-F238E27FC236}">
                <a16:creationId xmlns:a16="http://schemas.microsoft.com/office/drawing/2014/main" id="{5CC5E500-7FFA-CD42-10E3-32220F16A133}"/>
              </a:ext>
            </a:extLst>
          </p:cNvPr>
          <p:cNvGrpSpPr/>
          <p:nvPr/>
        </p:nvGrpSpPr>
        <p:grpSpPr>
          <a:xfrm>
            <a:off x="1130723" y="1747885"/>
            <a:ext cx="71550" cy="2337188"/>
            <a:chOff x="4524300" y="1013625"/>
            <a:chExt cx="95400" cy="3116250"/>
          </a:xfrm>
          <a:solidFill>
            <a:schemeClr val="accent1"/>
          </a:solidFill>
        </p:grpSpPr>
        <p:sp>
          <p:nvSpPr>
            <p:cNvPr id="6" name="Google Shape;1369;p54">
              <a:extLst>
                <a:ext uri="{FF2B5EF4-FFF2-40B4-BE49-F238E27FC236}">
                  <a16:creationId xmlns:a16="http://schemas.microsoft.com/office/drawing/2014/main" id="{2133DB5E-8B75-E8F4-66B6-8FFEC244DBDB}"/>
                </a:ext>
              </a:extLst>
            </p:cNvPr>
            <p:cNvSpPr/>
            <p:nvPr/>
          </p:nvSpPr>
          <p:spPr>
            <a:xfrm>
              <a:off x="4524300" y="1013625"/>
              <a:ext cx="95400" cy="1038300"/>
            </a:xfrm>
            <a:prstGeom prst="rect">
              <a:avLst/>
            </a:prstGeom>
            <a:grpFill/>
            <a:ln>
              <a:noFill/>
            </a:ln>
          </p:spPr>
          <p:txBody>
            <a:bodyPr spcFirstLastPara="1" wrap="square" lIns="68569" tIns="68569" rIns="68569" bIns="68569" anchor="ctr" anchorCtr="0">
              <a:noAutofit/>
            </a:bodyPr>
            <a:lstStyle/>
            <a:p>
              <a:endParaRPr sz="1050"/>
            </a:p>
          </p:txBody>
        </p:sp>
        <p:sp>
          <p:nvSpPr>
            <p:cNvPr id="9" name="Google Shape;1370;p54">
              <a:extLst>
                <a:ext uri="{FF2B5EF4-FFF2-40B4-BE49-F238E27FC236}">
                  <a16:creationId xmlns:a16="http://schemas.microsoft.com/office/drawing/2014/main" id="{5E8394D9-035A-39CF-9B7D-AF7DD8FB133D}"/>
                </a:ext>
              </a:extLst>
            </p:cNvPr>
            <p:cNvSpPr/>
            <p:nvPr/>
          </p:nvSpPr>
          <p:spPr>
            <a:xfrm>
              <a:off x="4524300" y="1534125"/>
              <a:ext cx="95400" cy="1038300"/>
            </a:xfrm>
            <a:prstGeom prst="rect">
              <a:avLst/>
            </a:prstGeom>
            <a:grpFill/>
            <a:ln>
              <a:noFill/>
            </a:ln>
          </p:spPr>
          <p:txBody>
            <a:bodyPr spcFirstLastPara="1" wrap="square" lIns="68569" tIns="68569" rIns="68569" bIns="68569" anchor="ctr" anchorCtr="0">
              <a:noAutofit/>
            </a:bodyPr>
            <a:lstStyle/>
            <a:p>
              <a:endParaRPr sz="1050"/>
            </a:p>
          </p:txBody>
        </p:sp>
        <p:sp>
          <p:nvSpPr>
            <p:cNvPr id="10" name="Google Shape;1371;p54">
              <a:extLst>
                <a:ext uri="{FF2B5EF4-FFF2-40B4-BE49-F238E27FC236}">
                  <a16:creationId xmlns:a16="http://schemas.microsoft.com/office/drawing/2014/main" id="{65D28C9F-81B9-09D4-7EFA-DF22F18530EE}"/>
                </a:ext>
              </a:extLst>
            </p:cNvPr>
            <p:cNvSpPr/>
            <p:nvPr/>
          </p:nvSpPr>
          <p:spPr>
            <a:xfrm>
              <a:off x="4524300" y="2053275"/>
              <a:ext cx="95400" cy="1038300"/>
            </a:xfrm>
            <a:prstGeom prst="rect">
              <a:avLst/>
            </a:prstGeom>
            <a:grpFill/>
            <a:ln>
              <a:noFill/>
            </a:ln>
          </p:spPr>
          <p:txBody>
            <a:bodyPr spcFirstLastPara="1" wrap="square" lIns="68569" tIns="68569" rIns="68569" bIns="68569" anchor="ctr" anchorCtr="0">
              <a:noAutofit/>
            </a:bodyPr>
            <a:lstStyle/>
            <a:p>
              <a:endParaRPr sz="1050"/>
            </a:p>
          </p:txBody>
        </p:sp>
        <p:sp>
          <p:nvSpPr>
            <p:cNvPr id="11" name="Google Shape;1372;p54">
              <a:extLst>
                <a:ext uri="{FF2B5EF4-FFF2-40B4-BE49-F238E27FC236}">
                  <a16:creationId xmlns:a16="http://schemas.microsoft.com/office/drawing/2014/main" id="{B2C7356B-42BC-CD61-8F8E-B4ACD423D4B7}"/>
                </a:ext>
              </a:extLst>
            </p:cNvPr>
            <p:cNvSpPr/>
            <p:nvPr/>
          </p:nvSpPr>
          <p:spPr>
            <a:xfrm>
              <a:off x="4524300" y="2565875"/>
              <a:ext cx="95400" cy="1038300"/>
            </a:xfrm>
            <a:prstGeom prst="rect">
              <a:avLst/>
            </a:prstGeom>
            <a:grpFill/>
            <a:ln>
              <a:noFill/>
            </a:ln>
          </p:spPr>
          <p:txBody>
            <a:bodyPr spcFirstLastPara="1" wrap="square" lIns="68569" tIns="68569" rIns="68569" bIns="68569" anchor="ctr" anchorCtr="0">
              <a:noAutofit/>
            </a:bodyPr>
            <a:lstStyle/>
            <a:p>
              <a:endParaRPr sz="1050"/>
            </a:p>
          </p:txBody>
        </p:sp>
        <p:sp>
          <p:nvSpPr>
            <p:cNvPr id="15" name="Google Shape;1373;p54">
              <a:extLst>
                <a:ext uri="{FF2B5EF4-FFF2-40B4-BE49-F238E27FC236}">
                  <a16:creationId xmlns:a16="http://schemas.microsoft.com/office/drawing/2014/main" id="{3E7F293F-4645-B9E1-0607-38B9A160B02E}"/>
                </a:ext>
              </a:extLst>
            </p:cNvPr>
            <p:cNvSpPr/>
            <p:nvPr/>
          </p:nvSpPr>
          <p:spPr>
            <a:xfrm>
              <a:off x="4524300" y="3091575"/>
              <a:ext cx="95400" cy="1038300"/>
            </a:xfrm>
            <a:prstGeom prst="rect">
              <a:avLst/>
            </a:prstGeom>
            <a:grpFill/>
            <a:ln>
              <a:noFill/>
            </a:ln>
          </p:spPr>
          <p:txBody>
            <a:bodyPr spcFirstLastPara="1" wrap="square" lIns="68569" tIns="68569" rIns="68569" bIns="68569" anchor="ctr" anchorCtr="0">
              <a:noAutofit/>
            </a:bodyPr>
            <a:lstStyle/>
            <a:p>
              <a:endParaRPr sz="1050"/>
            </a:p>
          </p:txBody>
        </p:sp>
        <p:sp>
          <p:nvSpPr>
            <p:cNvPr id="18" name="Google Shape;1374;p54">
              <a:extLst>
                <a:ext uri="{FF2B5EF4-FFF2-40B4-BE49-F238E27FC236}">
                  <a16:creationId xmlns:a16="http://schemas.microsoft.com/office/drawing/2014/main" id="{BC505695-1E62-D3AC-D033-3AB7F4DE6232}"/>
                </a:ext>
              </a:extLst>
            </p:cNvPr>
            <p:cNvSpPr/>
            <p:nvPr/>
          </p:nvSpPr>
          <p:spPr>
            <a:xfrm>
              <a:off x="4524300" y="3610723"/>
              <a:ext cx="95400" cy="519000"/>
            </a:xfrm>
            <a:prstGeom prst="rect">
              <a:avLst/>
            </a:prstGeom>
            <a:grpFill/>
            <a:ln>
              <a:noFill/>
            </a:ln>
          </p:spPr>
          <p:txBody>
            <a:bodyPr spcFirstLastPara="1" wrap="square" lIns="68569" tIns="68569" rIns="68569" bIns="68569" anchor="ctr" anchorCtr="0">
              <a:noAutofit/>
            </a:bodyPr>
            <a:lstStyle/>
            <a:p>
              <a:endParaRPr sz="1050"/>
            </a:p>
          </p:txBody>
        </p:sp>
      </p:grpSp>
    </p:spTree>
    <p:extLst>
      <p:ext uri="{BB962C8B-B14F-4D97-AF65-F5344CB8AC3E}">
        <p14:creationId xmlns:p14="http://schemas.microsoft.com/office/powerpoint/2010/main" val="372314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DF0FE9-74C8-FD39-9830-16BC132B3C07}"/>
              </a:ext>
            </a:extLst>
          </p:cNvPr>
          <p:cNvSpPr>
            <a:spLocks noGrp="1"/>
          </p:cNvSpPr>
          <p:nvPr>
            <p:ph type="title"/>
          </p:nvPr>
        </p:nvSpPr>
        <p:spPr>
          <a:xfrm>
            <a:off x="-63502" y="1216658"/>
            <a:ext cx="4609365" cy="411926"/>
          </a:xfrm>
        </p:spPr>
        <p:txBody>
          <a:bodyPr/>
          <a:lstStyle/>
          <a:p>
            <a:r>
              <a:rPr lang="en-US" sz="2400"/>
              <a:t>How many are Loyal Customers?</a:t>
            </a:r>
          </a:p>
        </p:txBody>
      </p:sp>
      <p:pic>
        <p:nvPicPr>
          <p:cNvPr id="13" name="Picture 12">
            <a:extLst>
              <a:ext uri="{FF2B5EF4-FFF2-40B4-BE49-F238E27FC236}">
                <a16:creationId xmlns:a16="http://schemas.microsoft.com/office/drawing/2014/main" id="{41BE6D64-8DE7-55C7-2024-B0B32F233B2D}"/>
              </a:ext>
            </a:extLst>
          </p:cNvPr>
          <p:cNvPicPr>
            <a:picLocks noChangeAspect="1"/>
          </p:cNvPicPr>
          <p:nvPr/>
        </p:nvPicPr>
        <p:blipFill>
          <a:blip r:embed="rId2"/>
          <a:stretch>
            <a:fillRect/>
          </a:stretch>
        </p:blipFill>
        <p:spPr>
          <a:xfrm>
            <a:off x="4441444" y="834796"/>
            <a:ext cx="4486157" cy="3207625"/>
          </a:xfrm>
          <a:prstGeom prst="rect">
            <a:avLst/>
          </a:prstGeom>
          <a:ln>
            <a:solidFill>
              <a:schemeClr val="bg1">
                <a:lumMod val="65000"/>
              </a:schemeClr>
            </a:solidFill>
          </a:ln>
        </p:spPr>
      </p:pic>
      <p:pic>
        <p:nvPicPr>
          <p:cNvPr id="2050" name="Picture 2" descr="Free Customer Loyalty Icon - Download in Gradient Style">
            <a:extLst>
              <a:ext uri="{FF2B5EF4-FFF2-40B4-BE49-F238E27FC236}">
                <a16:creationId xmlns:a16="http://schemas.microsoft.com/office/drawing/2014/main" id="{822F06BB-53B9-5C72-E7D9-32E26B353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286" y="1623899"/>
            <a:ext cx="2761421" cy="27564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90E9238-606B-7BBF-A14E-2AC607989628}"/>
              </a:ext>
            </a:extLst>
          </p:cNvPr>
          <p:cNvSpPr txBox="1"/>
          <p:nvPr/>
        </p:nvSpPr>
        <p:spPr>
          <a:xfrm>
            <a:off x="4436475" y="4082177"/>
            <a:ext cx="4491126" cy="523220"/>
          </a:xfrm>
          <a:prstGeom prst="rect">
            <a:avLst/>
          </a:prstGeom>
          <a:noFill/>
          <a:ln w="38100">
            <a:solidFill>
              <a:schemeClr val="bg1">
                <a:lumMod val="85000"/>
              </a:schemeClr>
            </a:solidFill>
            <a:prstDash val="sysDash"/>
          </a:ln>
        </p:spPr>
        <p:txBody>
          <a:bodyPr wrap="square" rtlCol="0">
            <a:spAutoFit/>
          </a:bodyPr>
          <a:lstStyle/>
          <a:p>
            <a:pPr algn="ctr"/>
            <a:r>
              <a:rPr lang="en-US"/>
              <a:t>A little over 50% of the customers are known to re-order</a:t>
            </a:r>
          </a:p>
        </p:txBody>
      </p:sp>
    </p:spTree>
    <p:extLst>
      <p:ext uri="{BB962C8B-B14F-4D97-AF65-F5344CB8AC3E}">
        <p14:creationId xmlns:p14="http://schemas.microsoft.com/office/powerpoint/2010/main" val="62881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DF0FE9-74C8-FD39-9830-16BC132B3C07}"/>
              </a:ext>
            </a:extLst>
          </p:cNvPr>
          <p:cNvSpPr>
            <a:spLocks noGrp="1"/>
          </p:cNvSpPr>
          <p:nvPr>
            <p:ph type="title"/>
          </p:nvPr>
        </p:nvSpPr>
        <p:spPr/>
        <p:txBody>
          <a:bodyPr/>
          <a:lstStyle/>
          <a:p>
            <a:r>
              <a:rPr lang="en-US"/>
              <a:t>Customer Shopping Behavior</a:t>
            </a:r>
          </a:p>
        </p:txBody>
      </p:sp>
      <p:pic>
        <p:nvPicPr>
          <p:cNvPr id="4" name="Picture 3">
            <a:extLst>
              <a:ext uri="{FF2B5EF4-FFF2-40B4-BE49-F238E27FC236}">
                <a16:creationId xmlns:a16="http://schemas.microsoft.com/office/drawing/2014/main" id="{EAC85244-6792-2AD4-6DC8-CF2AA33E3CE3}"/>
              </a:ext>
            </a:extLst>
          </p:cNvPr>
          <p:cNvPicPr>
            <a:picLocks noChangeAspect="1"/>
          </p:cNvPicPr>
          <p:nvPr/>
        </p:nvPicPr>
        <p:blipFill>
          <a:blip r:embed="rId2"/>
          <a:stretch>
            <a:fillRect/>
          </a:stretch>
        </p:blipFill>
        <p:spPr>
          <a:xfrm>
            <a:off x="286407" y="1031099"/>
            <a:ext cx="3725688" cy="3045958"/>
          </a:xfrm>
          <a:prstGeom prst="rect">
            <a:avLst/>
          </a:prstGeom>
        </p:spPr>
      </p:pic>
      <p:sp>
        <p:nvSpPr>
          <p:cNvPr id="5" name="Google Shape;251;p47">
            <a:extLst>
              <a:ext uri="{FF2B5EF4-FFF2-40B4-BE49-F238E27FC236}">
                <a16:creationId xmlns:a16="http://schemas.microsoft.com/office/drawing/2014/main" id="{7A1866C7-3E48-E80E-4181-E3857AC6F96B}"/>
              </a:ext>
            </a:extLst>
          </p:cNvPr>
          <p:cNvSpPr/>
          <p:nvPr/>
        </p:nvSpPr>
        <p:spPr>
          <a:xfrm>
            <a:off x="751115" y="4215181"/>
            <a:ext cx="3184071" cy="740700"/>
          </a:xfrm>
          <a:prstGeom prst="roundRect">
            <a:avLst>
              <a:gd name="adj" fmla="val 16667"/>
            </a:avLst>
          </a:prstGeom>
          <a:solidFill>
            <a:srgbClr val="003E29">
              <a:alpha val="56862"/>
            </a:srgbClr>
          </a:solidFill>
          <a:ln>
            <a:noFill/>
          </a:ln>
        </p:spPr>
        <p:txBody>
          <a:bodyPr spcFirstLastPara="1" wrap="square" lIns="91425" tIns="45700" rIns="91425" bIns="45700" anchor="ctr" anchorCtr="0">
            <a:noAutofit/>
          </a:bodyPr>
          <a:lstStyle/>
          <a:p>
            <a:pPr marL="57150" marR="72736" lvl="0" indent="0" algn="ctr" rtl="0">
              <a:lnSpc>
                <a:spcPct val="100000"/>
              </a:lnSpc>
              <a:spcBef>
                <a:spcPts val="0"/>
              </a:spcBef>
              <a:spcAft>
                <a:spcPts val="0"/>
              </a:spcAft>
              <a:buNone/>
            </a:pPr>
            <a:r>
              <a:rPr lang="en" sz="1200" b="1" i="0" u="none" strike="noStrike" cap="none">
                <a:solidFill>
                  <a:schemeClr val="lt1"/>
                </a:solidFill>
                <a:latin typeface="Book Antiqua"/>
                <a:ea typeface="Book Antiqua"/>
                <a:cs typeface="Book Antiqua"/>
                <a:sym typeface="Book Antiqua"/>
              </a:rPr>
              <a:t>Most orders are re-ordered either within 7 days or after 30 days, implying frequent buyers and bulk buyers                  </a:t>
            </a:r>
            <a:endParaRPr sz="1200"/>
          </a:p>
        </p:txBody>
      </p:sp>
      <p:pic>
        <p:nvPicPr>
          <p:cNvPr id="6" name="Picture 5">
            <a:extLst>
              <a:ext uri="{FF2B5EF4-FFF2-40B4-BE49-F238E27FC236}">
                <a16:creationId xmlns:a16="http://schemas.microsoft.com/office/drawing/2014/main" id="{F282AAE1-9DA8-F8B6-AA94-ECB79BA34EB7}"/>
              </a:ext>
            </a:extLst>
          </p:cNvPr>
          <p:cNvPicPr>
            <a:picLocks noChangeAspect="1"/>
          </p:cNvPicPr>
          <p:nvPr/>
        </p:nvPicPr>
        <p:blipFill>
          <a:blip r:embed="rId3"/>
          <a:stretch>
            <a:fillRect/>
          </a:stretch>
        </p:blipFill>
        <p:spPr>
          <a:xfrm>
            <a:off x="4753736" y="1031099"/>
            <a:ext cx="3692924" cy="2939483"/>
          </a:xfrm>
          <a:prstGeom prst="rect">
            <a:avLst/>
          </a:prstGeom>
        </p:spPr>
      </p:pic>
      <p:sp>
        <p:nvSpPr>
          <p:cNvPr id="7" name="Google Shape;251;p47">
            <a:extLst>
              <a:ext uri="{FF2B5EF4-FFF2-40B4-BE49-F238E27FC236}">
                <a16:creationId xmlns:a16="http://schemas.microsoft.com/office/drawing/2014/main" id="{63D0F51C-B530-3E00-242A-7C9C102B030E}"/>
              </a:ext>
            </a:extLst>
          </p:cNvPr>
          <p:cNvSpPr/>
          <p:nvPr/>
        </p:nvSpPr>
        <p:spPr>
          <a:xfrm>
            <a:off x="5212247" y="4204648"/>
            <a:ext cx="3184071" cy="740700"/>
          </a:xfrm>
          <a:prstGeom prst="roundRect">
            <a:avLst>
              <a:gd name="adj" fmla="val 16667"/>
            </a:avLst>
          </a:prstGeom>
          <a:solidFill>
            <a:srgbClr val="003E29">
              <a:alpha val="56862"/>
            </a:srgbClr>
          </a:solidFill>
          <a:ln>
            <a:noFill/>
          </a:ln>
        </p:spPr>
        <p:txBody>
          <a:bodyPr spcFirstLastPara="1" wrap="square" lIns="91425" tIns="45700" rIns="91425" bIns="45700" anchor="ctr" anchorCtr="0">
            <a:noAutofit/>
          </a:bodyPr>
          <a:lstStyle/>
          <a:p>
            <a:pPr marL="57150" marR="72736" lvl="0" indent="0" algn="ctr" rtl="0">
              <a:lnSpc>
                <a:spcPct val="100000"/>
              </a:lnSpc>
              <a:spcBef>
                <a:spcPts val="0"/>
              </a:spcBef>
              <a:spcAft>
                <a:spcPts val="0"/>
              </a:spcAft>
              <a:buNone/>
            </a:pPr>
            <a:r>
              <a:rPr lang="en" sz="1200" b="1" i="0" u="none" strike="noStrike" cap="none">
                <a:solidFill>
                  <a:schemeClr val="lt1"/>
                </a:solidFill>
                <a:latin typeface="Book Antiqua"/>
                <a:ea typeface="Book Antiqua"/>
                <a:cs typeface="Book Antiqua"/>
                <a:sym typeface="Book Antiqua"/>
              </a:rPr>
              <a:t>The 9 to 5 window sees maximum influx of orders</a:t>
            </a:r>
            <a:endParaRPr sz="1200"/>
          </a:p>
        </p:txBody>
      </p:sp>
    </p:spTree>
    <p:extLst>
      <p:ext uri="{BB962C8B-B14F-4D97-AF65-F5344CB8AC3E}">
        <p14:creationId xmlns:p14="http://schemas.microsoft.com/office/powerpoint/2010/main" val="1170938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A6FC436-28A1-A286-AF14-FCF540F18568}"/>
              </a:ext>
            </a:extLst>
          </p:cNvPr>
          <p:cNvSpPr/>
          <p:nvPr/>
        </p:nvSpPr>
        <p:spPr>
          <a:xfrm>
            <a:off x="0" y="999141"/>
            <a:ext cx="9144001" cy="414436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prstClr val="white"/>
              </a:solidFill>
              <a:latin typeface="Open Sans" panose="020B0606030504020204" pitchFamily="34" charset="0"/>
            </a:endParaRPr>
          </a:p>
        </p:txBody>
      </p:sp>
      <p:sp>
        <p:nvSpPr>
          <p:cNvPr id="29" name="Rectangle 28"/>
          <p:cNvSpPr/>
          <p:nvPr/>
        </p:nvSpPr>
        <p:spPr>
          <a:xfrm>
            <a:off x="7276" y="0"/>
            <a:ext cx="9136724" cy="1002172"/>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2700" kern="1200">
              <a:solidFill>
                <a:prstClr val="white"/>
              </a:solidFill>
              <a:latin typeface="Open Sans" panose="020B0606030504020204" pitchFamily="34" charset="0"/>
            </a:endParaRPr>
          </a:p>
        </p:txBody>
      </p:sp>
      <p:sp>
        <p:nvSpPr>
          <p:cNvPr id="26" name="TextBox 25">
            <a:extLst>
              <a:ext uri="{FF2B5EF4-FFF2-40B4-BE49-F238E27FC236}">
                <a16:creationId xmlns:a16="http://schemas.microsoft.com/office/drawing/2014/main" id="{ADE45E92-AD70-469D-B721-563C5BDEB1A1}"/>
              </a:ext>
            </a:extLst>
          </p:cNvPr>
          <p:cNvSpPr txBox="1"/>
          <p:nvPr/>
        </p:nvSpPr>
        <p:spPr>
          <a:xfrm>
            <a:off x="502591" y="302158"/>
            <a:ext cx="3538148" cy="507831"/>
          </a:xfrm>
          <a:prstGeom prst="rect">
            <a:avLst/>
          </a:prstGeom>
          <a:noFill/>
        </p:spPr>
        <p:txBody>
          <a:bodyPr wrap="none" rtlCol="0">
            <a:spAutoFit/>
          </a:bodyPr>
          <a:lstStyle/>
          <a:p>
            <a:pPr defTabSz="685800">
              <a:buClrTx/>
              <a:defRPr/>
            </a:pPr>
            <a:r>
              <a:rPr lang="en-US" sz="2700" b="1" kern="1200">
                <a:solidFill>
                  <a:schemeClr val="tx1"/>
                </a:solidFill>
                <a:latin typeface="Open Sans" panose="020B0606030504020204" pitchFamily="34" charset="0"/>
                <a:ea typeface="Open Sans Extrabold" panose="020B0906030804020204" pitchFamily="34" charset="0"/>
                <a:cs typeface="Open Sans" panose="020B0606030504020204" pitchFamily="34" charset="0"/>
              </a:rPr>
              <a:t>Business Questions</a:t>
            </a:r>
          </a:p>
        </p:txBody>
      </p:sp>
      <p:sp>
        <p:nvSpPr>
          <p:cNvPr id="31" name="Rectangle 30">
            <a:extLst>
              <a:ext uri="{FF2B5EF4-FFF2-40B4-BE49-F238E27FC236}">
                <a16:creationId xmlns:a16="http://schemas.microsoft.com/office/drawing/2014/main" id="{1DE85851-E52D-4C68-B48A-2DAFEEADA50A}"/>
              </a:ext>
            </a:extLst>
          </p:cNvPr>
          <p:cNvSpPr/>
          <p:nvPr/>
        </p:nvSpPr>
        <p:spPr>
          <a:xfrm>
            <a:off x="405487" y="251296"/>
            <a:ext cx="34289" cy="5644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Open Sans" panose="020B0606030504020204" pitchFamily="34" charset="0"/>
            </a:endParaRPr>
          </a:p>
        </p:txBody>
      </p:sp>
      <p:sp>
        <p:nvSpPr>
          <p:cNvPr id="2" name="Google Shape;1343;p54">
            <a:extLst>
              <a:ext uri="{FF2B5EF4-FFF2-40B4-BE49-F238E27FC236}">
                <a16:creationId xmlns:a16="http://schemas.microsoft.com/office/drawing/2014/main" id="{1C724FDD-F166-CE8B-764E-75527E500384}"/>
              </a:ext>
            </a:extLst>
          </p:cNvPr>
          <p:cNvSpPr txBox="1">
            <a:spLocks/>
          </p:cNvSpPr>
          <p:nvPr/>
        </p:nvSpPr>
        <p:spPr>
          <a:xfrm>
            <a:off x="1594673" y="2126297"/>
            <a:ext cx="1199250" cy="926100"/>
          </a:xfrm>
          <a:prstGeom prst="rect">
            <a:avLst/>
          </a:prstGeom>
        </p:spPr>
        <p:txBody>
          <a:bodyPr spcFirstLastPara="1" wrap="square" lIns="68569" tIns="68569" rIns="68569" bIns="68569"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300"/>
              <a:t>02</a:t>
            </a:r>
          </a:p>
        </p:txBody>
      </p:sp>
      <p:sp>
        <p:nvSpPr>
          <p:cNvPr id="3" name="Google Shape;1344;p54">
            <a:extLst>
              <a:ext uri="{FF2B5EF4-FFF2-40B4-BE49-F238E27FC236}">
                <a16:creationId xmlns:a16="http://schemas.microsoft.com/office/drawing/2014/main" id="{AF4698E0-F424-2389-52D8-E28F0DC7CABB}"/>
              </a:ext>
            </a:extLst>
          </p:cNvPr>
          <p:cNvSpPr txBox="1">
            <a:spLocks/>
          </p:cNvSpPr>
          <p:nvPr/>
        </p:nvSpPr>
        <p:spPr>
          <a:xfrm>
            <a:off x="1594672" y="3046060"/>
            <a:ext cx="3883465" cy="660600"/>
          </a:xfrm>
          <a:prstGeom prst="rect">
            <a:avLst/>
          </a:prstGeom>
        </p:spPr>
        <p:txBody>
          <a:bodyPr spcFirstLastPara="1" wrap="square" lIns="68569" tIns="68569" rIns="68569" bIns="68569"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0" indent="0" algn="l" rtl="0">
              <a:spcBef>
                <a:spcPts val="0"/>
              </a:spcBef>
              <a:spcAft>
                <a:spcPts val="0"/>
              </a:spcAft>
              <a:buNone/>
            </a:pPr>
            <a:r>
              <a:rPr lang="en-IN" sz="3600" b="1">
                <a:solidFill>
                  <a:schemeClr val="accent6"/>
                </a:solidFill>
                <a:latin typeface="Fira Sans Extra Condensed"/>
                <a:ea typeface="Fira Sans Extra Condensed"/>
                <a:cs typeface="Fira Sans Extra Condensed"/>
                <a:sym typeface="Fira Sans Extra Condensed"/>
              </a:rPr>
              <a:t>Analysing Order Frequency</a:t>
            </a:r>
          </a:p>
        </p:txBody>
      </p:sp>
      <p:grpSp>
        <p:nvGrpSpPr>
          <p:cNvPr id="5" name="Google Shape;1368;p54">
            <a:extLst>
              <a:ext uri="{FF2B5EF4-FFF2-40B4-BE49-F238E27FC236}">
                <a16:creationId xmlns:a16="http://schemas.microsoft.com/office/drawing/2014/main" id="{5CC5E500-7FFA-CD42-10E3-32220F16A133}"/>
              </a:ext>
            </a:extLst>
          </p:cNvPr>
          <p:cNvGrpSpPr/>
          <p:nvPr/>
        </p:nvGrpSpPr>
        <p:grpSpPr>
          <a:xfrm>
            <a:off x="1130723" y="1747885"/>
            <a:ext cx="71550" cy="2337188"/>
            <a:chOff x="4524300" y="1013625"/>
            <a:chExt cx="95400" cy="3116250"/>
          </a:xfrm>
          <a:solidFill>
            <a:schemeClr val="accent1"/>
          </a:solidFill>
        </p:grpSpPr>
        <p:sp>
          <p:nvSpPr>
            <p:cNvPr id="6" name="Google Shape;1369;p54">
              <a:extLst>
                <a:ext uri="{FF2B5EF4-FFF2-40B4-BE49-F238E27FC236}">
                  <a16:creationId xmlns:a16="http://schemas.microsoft.com/office/drawing/2014/main" id="{2133DB5E-8B75-E8F4-66B6-8FFEC244DBDB}"/>
                </a:ext>
              </a:extLst>
            </p:cNvPr>
            <p:cNvSpPr/>
            <p:nvPr/>
          </p:nvSpPr>
          <p:spPr>
            <a:xfrm>
              <a:off x="4524300" y="1013625"/>
              <a:ext cx="95400" cy="1038300"/>
            </a:xfrm>
            <a:prstGeom prst="rect">
              <a:avLst/>
            </a:prstGeom>
            <a:grpFill/>
            <a:ln>
              <a:noFill/>
            </a:ln>
          </p:spPr>
          <p:txBody>
            <a:bodyPr spcFirstLastPara="1" wrap="square" lIns="68569" tIns="68569" rIns="68569" bIns="68569" anchor="ctr" anchorCtr="0">
              <a:noAutofit/>
            </a:bodyPr>
            <a:lstStyle/>
            <a:p>
              <a:endParaRPr sz="1050"/>
            </a:p>
          </p:txBody>
        </p:sp>
        <p:sp>
          <p:nvSpPr>
            <p:cNvPr id="9" name="Google Shape;1370;p54">
              <a:extLst>
                <a:ext uri="{FF2B5EF4-FFF2-40B4-BE49-F238E27FC236}">
                  <a16:creationId xmlns:a16="http://schemas.microsoft.com/office/drawing/2014/main" id="{5E8394D9-035A-39CF-9B7D-AF7DD8FB133D}"/>
                </a:ext>
              </a:extLst>
            </p:cNvPr>
            <p:cNvSpPr/>
            <p:nvPr/>
          </p:nvSpPr>
          <p:spPr>
            <a:xfrm>
              <a:off x="4524300" y="1534125"/>
              <a:ext cx="95400" cy="1038300"/>
            </a:xfrm>
            <a:prstGeom prst="rect">
              <a:avLst/>
            </a:prstGeom>
            <a:grpFill/>
            <a:ln>
              <a:noFill/>
            </a:ln>
          </p:spPr>
          <p:txBody>
            <a:bodyPr spcFirstLastPara="1" wrap="square" lIns="68569" tIns="68569" rIns="68569" bIns="68569" anchor="ctr" anchorCtr="0">
              <a:noAutofit/>
            </a:bodyPr>
            <a:lstStyle/>
            <a:p>
              <a:endParaRPr sz="1050"/>
            </a:p>
          </p:txBody>
        </p:sp>
        <p:sp>
          <p:nvSpPr>
            <p:cNvPr id="10" name="Google Shape;1371;p54">
              <a:extLst>
                <a:ext uri="{FF2B5EF4-FFF2-40B4-BE49-F238E27FC236}">
                  <a16:creationId xmlns:a16="http://schemas.microsoft.com/office/drawing/2014/main" id="{65D28C9F-81B9-09D4-7EFA-DF22F18530EE}"/>
                </a:ext>
              </a:extLst>
            </p:cNvPr>
            <p:cNvSpPr/>
            <p:nvPr/>
          </p:nvSpPr>
          <p:spPr>
            <a:xfrm>
              <a:off x="4524300" y="2053275"/>
              <a:ext cx="95400" cy="1038300"/>
            </a:xfrm>
            <a:prstGeom prst="rect">
              <a:avLst/>
            </a:prstGeom>
            <a:grpFill/>
            <a:ln>
              <a:noFill/>
            </a:ln>
          </p:spPr>
          <p:txBody>
            <a:bodyPr spcFirstLastPara="1" wrap="square" lIns="68569" tIns="68569" rIns="68569" bIns="68569" anchor="ctr" anchorCtr="0">
              <a:noAutofit/>
            </a:bodyPr>
            <a:lstStyle/>
            <a:p>
              <a:endParaRPr sz="1050"/>
            </a:p>
          </p:txBody>
        </p:sp>
        <p:sp>
          <p:nvSpPr>
            <p:cNvPr id="11" name="Google Shape;1372;p54">
              <a:extLst>
                <a:ext uri="{FF2B5EF4-FFF2-40B4-BE49-F238E27FC236}">
                  <a16:creationId xmlns:a16="http://schemas.microsoft.com/office/drawing/2014/main" id="{B2C7356B-42BC-CD61-8F8E-B4ACD423D4B7}"/>
                </a:ext>
              </a:extLst>
            </p:cNvPr>
            <p:cNvSpPr/>
            <p:nvPr/>
          </p:nvSpPr>
          <p:spPr>
            <a:xfrm>
              <a:off x="4524300" y="2565875"/>
              <a:ext cx="95400" cy="1038300"/>
            </a:xfrm>
            <a:prstGeom prst="rect">
              <a:avLst/>
            </a:prstGeom>
            <a:grpFill/>
            <a:ln>
              <a:noFill/>
            </a:ln>
          </p:spPr>
          <p:txBody>
            <a:bodyPr spcFirstLastPara="1" wrap="square" lIns="68569" tIns="68569" rIns="68569" bIns="68569" anchor="ctr" anchorCtr="0">
              <a:noAutofit/>
            </a:bodyPr>
            <a:lstStyle/>
            <a:p>
              <a:endParaRPr sz="1050"/>
            </a:p>
          </p:txBody>
        </p:sp>
        <p:sp>
          <p:nvSpPr>
            <p:cNvPr id="15" name="Google Shape;1373;p54">
              <a:extLst>
                <a:ext uri="{FF2B5EF4-FFF2-40B4-BE49-F238E27FC236}">
                  <a16:creationId xmlns:a16="http://schemas.microsoft.com/office/drawing/2014/main" id="{3E7F293F-4645-B9E1-0607-38B9A160B02E}"/>
                </a:ext>
              </a:extLst>
            </p:cNvPr>
            <p:cNvSpPr/>
            <p:nvPr/>
          </p:nvSpPr>
          <p:spPr>
            <a:xfrm>
              <a:off x="4524300" y="3091575"/>
              <a:ext cx="95400" cy="1038300"/>
            </a:xfrm>
            <a:prstGeom prst="rect">
              <a:avLst/>
            </a:prstGeom>
            <a:grpFill/>
            <a:ln>
              <a:noFill/>
            </a:ln>
          </p:spPr>
          <p:txBody>
            <a:bodyPr spcFirstLastPara="1" wrap="square" lIns="68569" tIns="68569" rIns="68569" bIns="68569" anchor="ctr" anchorCtr="0">
              <a:noAutofit/>
            </a:bodyPr>
            <a:lstStyle/>
            <a:p>
              <a:endParaRPr sz="1050"/>
            </a:p>
          </p:txBody>
        </p:sp>
        <p:sp>
          <p:nvSpPr>
            <p:cNvPr id="18" name="Google Shape;1374;p54">
              <a:extLst>
                <a:ext uri="{FF2B5EF4-FFF2-40B4-BE49-F238E27FC236}">
                  <a16:creationId xmlns:a16="http://schemas.microsoft.com/office/drawing/2014/main" id="{BC505695-1E62-D3AC-D033-3AB7F4DE6232}"/>
                </a:ext>
              </a:extLst>
            </p:cNvPr>
            <p:cNvSpPr/>
            <p:nvPr/>
          </p:nvSpPr>
          <p:spPr>
            <a:xfrm>
              <a:off x="4524300" y="3610723"/>
              <a:ext cx="95400" cy="519000"/>
            </a:xfrm>
            <a:prstGeom prst="rect">
              <a:avLst/>
            </a:prstGeom>
            <a:grpFill/>
            <a:ln>
              <a:noFill/>
            </a:ln>
          </p:spPr>
          <p:txBody>
            <a:bodyPr spcFirstLastPara="1" wrap="square" lIns="68569" tIns="68569" rIns="68569" bIns="68569" anchor="ctr" anchorCtr="0">
              <a:noAutofit/>
            </a:bodyPr>
            <a:lstStyle/>
            <a:p>
              <a:endParaRPr sz="1050"/>
            </a:p>
          </p:txBody>
        </p:sp>
      </p:grpSp>
    </p:spTree>
    <p:extLst>
      <p:ext uri="{BB962C8B-B14F-4D97-AF65-F5344CB8AC3E}">
        <p14:creationId xmlns:p14="http://schemas.microsoft.com/office/powerpoint/2010/main" val="84723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676;p48">
            <a:extLst>
              <a:ext uri="{FF2B5EF4-FFF2-40B4-BE49-F238E27FC236}">
                <a16:creationId xmlns:a16="http://schemas.microsoft.com/office/drawing/2014/main" id="{298DC329-17A9-97A2-E976-F21B819ECEC8}"/>
              </a:ext>
            </a:extLst>
          </p:cNvPr>
          <p:cNvGrpSpPr/>
          <p:nvPr/>
        </p:nvGrpSpPr>
        <p:grpSpPr>
          <a:xfrm>
            <a:off x="996037" y="1082520"/>
            <a:ext cx="1446116" cy="2863897"/>
            <a:chOff x="6529419" y="1724307"/>
            <a:chExt cx="1480463" cy="2931917"/>
          </a:xfrm>
        </p:grpSpPr>
        <p:grpSp>
          <p:nvGrpSpPr>
            <p:cNvPr id="3" name="Google Shape;1677;p48">
              <a:extLst>
                <a:ext uri="{FF2B5EF4-FFF2-40B4-BE49-F238E27FC236}">
                  <a16:creationId xmlns:a16="http://schemas.microsoft.com/office/drawing/2014/main" id="{F265C16A-93A9-61E1-E131-E8A134201868}"/>
                </a:ext>
              </a:extLst>
            </p:cNvPr>
            <p:cNvGrpSpPr/>
            <p:nvPr/>
          </p:nvGrpSpPr>
          <p:grpSpPr>
            <a:xfrm>
              <a:off x="6556827" y="1724307"/>
              <a:ext cx="956596" cy="944294"/>
              <a:chOff x="3800349" y="1238762"/>
              <a:chExt cx="1098904" cy="1084772"/>
            </a:xfrm>
          </p:grpSpPr>
          <p:grpSp>
            <p:nvGrpSpPr>
              <p:cNvPr id="39" name="Google Shape;1678;p48">
                <a:extLst>
                  <a:ext uri="{FF2B5EF4-FFF2-40B4-BE49-F238E27FC236}">
                    <a16:creationId xmlns:a16="http://schemas.microsoft.com/office/drawing/2014/main" id="{1413574C-856E-69CD-68BF-52A821B3091E}"/>
                  </a:ext>
                </a:extLst>
              </p:cNvPr>
              <p:cNvGrpSpPr/>
              <p:nvPr/>
            </p:nvGrpSpPr>
            <p:grpSpPr>
              <a:xfrm>
                <a:off x="3800349" y="1238762"/>
                <a:ext cx="1098904" cy="1084772"/>
                <a:chOff x="3800349" y="1238762"/>
                <a:chExt cx="1098904" cy="1084772"/>
              </a:xfrm>
            </p:grpSpPr>
            <p:sp>
              <p:nvSpPr>
                <p:cNvPr id="41" name="Google Shape;1679;p48">
                  <a:extLst>
                    <a:ext uri="{FF2B5EF4-FFF2-40B4-BE49-F238E27FC236}">
                      <a16:creationId xmlns:a16="http://schemas.microsoft.com/office/drawing/2014/main" id="{767B0F75-C613-145E-15B5-0FA359E21AFE}"/>
                    </a:ext>
                  </a:extLst>
                </p:cNvPr>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0;p48">
                  <a:extLst>
                    <a:ext uri="{FF2B5EF4-FFF2-40B4-BE49-F238E27FC236}">
                      <a16:creationId xmlns:a16="http://schemas.microsoft.com/office/drawing/2014/main" id="{656FD9F5-6601-E64A-4123-48DE6A426F99}"/>
                    </a:ext>
                  </a:extLst>
                </p:cNvPr>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1681;p48">
                <a:extLst>
                  <a:ext uri="{FF2B5EF4-FFF2-40B4-BE49-F238E27FC236}">
                    <a16:creationId xmlns:a16="http://schemas.microsoft.com/office/drawing/2014/main" id="{630B1F5A-9341-FFCC-8F4B-B92056FC43BF}"/>
                  </a:ext>
                </a:extLst>
              </p:cNvPr>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1682;p48">
              <a:extLst>
                <a:ext uri="{FF2B5EF4-FFF2-40B4-BE49-F238E27FC236}">
                  <a16:creationId xmlns:a16="http://schemas.microsoft.com/office/drawing/2014/main" id="{73FA78E6-EBDA-CA77-05D1-3DEC3399620D}"/>
                </a:ext>
              </a:extLst>
            </p:cNvPr>
            <p:cNvGrpSpPr/>
            <p:nvPr/>
          </p:nvGrpSpPr>
          <p:grpSpPr>
            <a:xfrm>
              <a:off x="7053286" y="2227254"/>
              <a:ext cx="956596" cy="944252"/>
              <a:chOff x="4370663" y="1816530"/>
              <a:chExt cx="1098904" cy="1084724"/>
            </a:xfrm>
          </p:grpSpPr>
          <p:grpSp>
            <p:nvGrpSpPr>
              <p:cNvPr id="31" name="Google Shape;1683;p48">
                <a:extLst>
                  <a:ext uri="{FF2B5EF4-FFF2-40B4-BE49-F238E27FC236}">
                    <a16:creationId xmlns:a16="http://schemas.microsoft.com/office/drawing/2014/main" id="{AAA9331D-06DE-3449-BBF7-32C8958AC6AE}"/>
                  </a:ext>
                </a:extLst>
              </p:cNvPr>
              <p:cNvGrpSpPr/>
              <p:nvPr/>
            </p:nvGrpSpPr>
            <p:grpSpPr>
              <a:xfrm>
                <a:off x="4370663" y="1816530"/>
                <a:ext cx="1098904" cy="1084724"/>
                <a:chOff x="4370663" y="1816530"/>
                <a:chExt cx="1098904" cy="1084724"/>
              </a:xfrm>
            </p:grpSpPr>
            <p:sp>
              <p:nvSpPr>
                <p:cNvPr id="37" name="Google Shape;1684;p48">
                  <a:extLst>
                    <a:ext uri="{FF2B5EF4-FFF2-40B4-BE49-F238E27FC236}">
                      <a16:creationId xmlns:a16="http://schemas.microsoft.com/office/drawing/2014/main" id="{100734DB-C2D1-2F1B-1778-32C72EF64C89}"/>
                    </a:ext>
                  </a:extLst>
                </p:cNvPr>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85;p48">
                  <a:extLst>
                    <a:ext uri="{FF2B5EF4-FFF2-40B4-BE49-F238E27FC236}">
                      <a16:creationId xmlns:a16="http://schemas.microsoft.com/office/drawing/2014/main" id="{0C04769E-DF9E-3FBA-F2EA-7EFCA53B91A6}"/>
                    </a:ext>
                  </a:extLst>
                </p:cNvPr>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1686;p48">
                <a:extLst>
                  <a:ext uri="{FF2B5EF4-FFF2-40B4-BE49-F238E27FC236}">
                    <a16:creationId xmlns:a16="http://schemas.microsoft.com/office/drawing/2014/main" id="{B3DE92E9-9293-3A2E-B1FE-78EBBC662CAA}"/>
                  </a:ext>
                </a:extLst>
              </p:cNvPr>
              <p:cNvGrpSpPr/>
              <p:nvPr/>
            </p:nvGrpSpPr>
            <p:grpSpPr>
              <a:xfrm>
                <a:off x="4732628" y="2171596"/>
                <a:ext cx="374986" cy="374572"/>
                <a:chOff x="3303268" y="3817349"/>
                <a:chExt cx="346056" cy="345674"/>
              </a:xfrm>
            </p:grpSpPr>
            <p:sp>
              <p:nvSpPr>
                <p:cNvPr id="33" name="Google Shape;1687;p48">
                  <a:extLst>
                    <a:ext uri="{FF2B5EF4-FFF2-40B4-BE49-F238E27FC236}">
                      <a16:creationId xmlns:a16="http://schemas.microsoft.com/office/drawing/2014/main" id="{07F75060-04D6-2C39-DAF9-B95EE8CBBB7F}"/>
                    </a:ext>
                  </a:extLst>
                </p:cNvPr>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88;p48">
                  <a:extLst>
                    <a:ext uri="{FF2B5EF4-FFF2-40B4-BE49-F238E27FC236}">
                      <a16:creationId xmlns:a16="http://schemas.microsoft.com/office/drawing/2014/main" id="{1A11C7DA-4EF0-0CE8-9BE4-30C858E9D48F}"/>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89;p48">
                  <a:extLst>
                    <a:ext uri="{FF2B5EF4-FFF2-40B4-BE49-F238E27FC236}">
                      <a16:creationId xmlns:a16="http://schemas.microsoft.com/office/drawing/2014/main" id="{6C4A61AB-FB87-3B7A-DD4F-ECFA5D1BF82A}"/>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90;p48">
                  <a:extLst>
                    <a:ext uri="{FF2B5EF4-FFF2-40B4-BE49-F238E27FC236}">
                      <a16:creationId xmlns:a16="http://schemas.microsoft.com/office/drawing/2014/main" id="{F7FC74E7-3A64-6FC0-9C7F-D1F98147DC33}"/>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 name="Google Shape;1691;p48">
              <a:extLst>
                <a:ext uri="{FF2B5EF4-FFF2-40B4-BE49-F238E27FC236}">
                  <a16:creationId xmlns:a16="http://schemas.microsoft.com/office/drawing/2014/main" id="{AFB3F64A-B917-B750-2BB4-9A5C4FE2816F}"/>
                </a:ext>
              </a:extLst>
            </p:cNvPr>
            <p:cNvGrpSpPr/>
            <p:nvPr/>
          </p:nvGrpSpPr>
          <p:grpSpPr>
            <a:xfrm>
              <a:off x="6547098" y="2715744"/>
              <a:ext cx="956596" cy="944315"/>
              <a:chOff x="3789173" y="2377690"/>
              <a:chExt cx="1098904" cy="1084796"/>
            </a:xfrm>
          </p:grpSpPr>
          <p:grpSp>
            <p:nvGrpSpPr>
              <p:cNvPr id="23" name="Google Shape;1692;p48">
                <a:extLst>
                  <a:ext uri="{FF2B5EF4-FFF2-40B4-BE49-F238E27FC236}">
                    <a16:creationId xmlns:a16="http://schemas.microsoft.com/office/drawing/2014/main" id="{1F2153BC-63B9-DE83-A718-5E75D0011CC7}"/>
                  </a:ext>
                </a:extLst>
              </p:cNvPr>
              <p:cNvGrpSpPr/>
              <p:nvPr/>
            </p:nvGrpSpPr>
            <p:grpSpPr>
              <a:xfrm>
                <a:off x="3789173" y="2377690"/>
                <a:ext cx="1098904" cy="1084796"/>
                <a:chOff x="3789173" y="2377690"/>
                <a:chExt cx="1098904" cy="1084796"/>
              </a:xfrm>
            </p:grpSpPr>
            <p:sp>
              <p:nvSpPr>
                <p:cNvPr id="29" name="Google Shape;1693;p48">
                  <a:extLst>
                    <a:ext uri="{FF2B5EF4-FFF2-40B4-BE49-F238E27FC236}">
                      <a16:creationId xmlns:a16="http://schemas.microsoft.com/office/drawing/2014/main" id="{834577D3-D647-6066-03CF-EF173856CC40}"/>
                    </a:ext>
                  </a:extLst>
                </p:cNvPr>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94;p48">
                  <a:extLst>
                    <a:ext uri="{FF2B5EF4-FFF2-40B4-BE49-F238E27FC236}">
                      <a16:creationId xmlns:a16="http://schemas.microsoft.com/office/drawing/2014/main" id="{479A75D6-ACE0-9F02-F2F9-EAC237CC1069}"/>
                    </a:ext>
                  </a:extLst>
                </p:cNvPr>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95;p48">
                <a:extLst>
                  <a:ext uri="{FF2B5EF4-FFF2-40B4-BE49-F238E27FC236}">
                    <a16:creationId xmlns:a16="http://schemas.microsoft.com/office/drawing/2014/main" id="{3E999826-497B-E195-67E9-FAEB701954FE}"/>
                  </a:ext>
                </a:extLst>
              </p:cNvPr>
              <p:cNvGrpSpPr/>
              <p:nvPr/>
            </p:nvGrpSpPr>
            <p:grpSpPr>
              <a:xfrm>
                <a:off x="4151137" y="2732796"/>
                <a:ext cx="374986" cy="374572"/>
                <a:chOff x="3752358" y="3817349"/>
                <a:chExt cx="346056" cy="345674"/>
              </a:xfrm>
            </p:grpSpPr>
            <p:sp>
              <p:nvSpPr>
                <p:cNvPr id="25" name="Google Shape;1696;p48">
                  <a:extLst>
                    <a:ext uri="{FF2B5EF4-FFF2-40B4-BE49-F238E27FC236}">
                      <a16:creationId xmlns:a16="http://schemas.microsoft.com/office/drawing/2014/main" id="{1C824148-6965-D450-37D2-655CD6D4F209}"/>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97;p48">
                  <a:extLst>
                    <a:ext uri="{FF2B5EF4-FFF2-40B4-BE49-F238E27FC236}">
                      <a16:creationId xmlns:a16="http://schemas.microsoft.com/office/drawing/2014/main" id="{CA13D3EA-0D93-9F42-BA34-D2B9648E82B1}"/>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98;p48">
                  <a:extLst>
                    <a:ext uri="{FF2B5EF4-FFF2-40B4-BE49-F238E27FC236}">
                      <a16:creationId xmlns:a16="http://schemas.microsoft.com/office/drawing/2014/main" id="{899912FE-571F-E653-F883-F36842BB0520}"/>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99;p48">
                  <a:extLst>
                    <a:ext uri="{FF2B5EF4-FFF2-40B4-BE49-F238E27FC236}">
                      <a16:creationId xmlns:a16="http://schemas.microsoft.com/office/drawing/2014/main" id="{A22D88D0-B6AF-199F-4044-BF348BA073EA}"/>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oogle Shape;1700;p48">
              <a:extLst>
                <a:ext uri="{FF2B5EF4-FFF2-40B4-BE49-F238E27FC236}">
                  <a16:creationId xmlns:a16="http://schemas.microsoft.com/office/drawing/2014/main" id="{FC0DEBD9-2153-3064-EF81-39EEEC5267F5}"/>
                </a:ext>
              </a:extLst>
            </p:cNvPr>
            <p:cNvGrpSpPr/>
            <p:nvPr/>
          </p:nvGrpSpPr>
          <p:grpSpPr>
            <a:xfrm>
              <a:off x="7034853" y="3222917"/>
              <a:ext cx="956596" cy="944252"/>
              <a:chOff x="4349489" y="2960313"/>
              <a:chExt cx="1098904" cy="1084724"/>
            </a:xfrm>
          </p:grpSpPr>
          <p:grpSp>
            <p:nvGrpSpPr>
              <p:cNvPr id="17" name="Google Shape;1701;p48">
                <a:extLst>
                  <a:ext uri="{FF2B5EF4-FFF2-40B4-BE49-F238E27FC236}">
                    <a16:creationId xmlns:a16="http://schemas.microsoft.com/office/drawing/2014/main" id="{3A5FB0F7-DDF2-CA4E-14F2-8342EEA50932}"/>
                  </a:ext>
                </a:extLst>
              </p:cNvPr>
              <p:cNvGrpSpPr/>
              <p:nvPr/>
            </p:nvGrpSpPr>
            <p:grpSpPr>
              <a:xfrm>
                <a:off x="4349489" y="2960313"/>
                <a:ext cx="1098904" cy="1084724"/>
                <a:chOff x="4349489" y="2960313"/>
                <a:chExt cx="1098904" cy="1084724"/>
              </a:xfrm>
            </p:grpSpPr>
            <p:sp>
              <p:nvSpPr>
                <p:cNvPr id="21" name="Google Shape;1702;p48">
                  <a:extLst>
                    <a:ext uri="{FF2B5EF4-FFF2-40B4-BE49-F238E27FC236}">
                      <a16:creationId xmlns:a16="http://schemas.microsoft.com/office/drawing/2014/main" id="{CF74BA88-5535-51D0-AAB3-81CE7A185EAA}"/>
                    </a:ext>
                  </a:extLst>
                </p:cNvPr>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03;p48">
                  <a:extLst>
                    <a:ext uri="{FF2B5EF4-FFF2-40B4-BE49-F238E27FC236}">
                      <a16:creationId xmlns:a16="http://schemas.microsoft.com/office/drawing/2014/main" id="{25B57777-4D21-4B53-2FD3-848AE82D3476}"/>
                    </a:ext>
                  </a:extLst>
                </p:cNvPr>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704;p48">
                <a:extLst>
                  <a:ext uri="{FF2B5EF4-FFF2-40B4-BE49-F238E27FC236}">
                    <a16:creationId xmlns:a16="http://schemas.microsoft.com/office/drawing/2014/main" id="{F1C5ADDC-CAA2-24C5-5529-7848C9EF8DD2}"/>
                  </a:ext>
                </a:extLst>
              </p:cNvPr>
              <p:cNvGrpSpPr/>
              <p:nvPr/>
            </p:nvGrpSpPr>
            <p:grpSpPr>
              <a:xfrm>
                <a:off x="4732657" y="3315384"/>
                <a:ext cx="374952" cy="374572"/>
                <a:chOff x="4201447" y="3817349"/>
                <a:chExt cx="346024" cy="345674"/>
              </a:xfrm>
            </p:grpSpPr>
            <p:sp>
              <p:nvSpPr>
                <p:cNvPr id="19" name="Google Shape;1705;p48">
                  <a:extLst>
                    <a:ext uri="{FF2B5EF4-FFF2-40B4-BE49-F238E27FC236}">
                      <a16:creationId xmlns:a16="http://schemas.microsoft.com/office/drawing/2014/main" id="{14854E88-5151-74AF-AC7C-224276524D16}"/>
                    </a:ext>
                  </a:extLst>
                </p:cNvPr>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06;p48">
                  <a:extLst>
                    <a:ext uri="{FF2B5EF4-FFF2-40B4-BE49-F238E27FC236}">
                      <a16:creationId xmlns:a16="http://schemas.microsoft.com/office/drawing/2014/main" id="{184E61E1-F8BB-B8DD-BB87-D2A53E1B119A}"/>
                    </a:ext>
                  </a:extLst>
                </p:cNvPr>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oogle Shape;1707;p48">
              <a:extLst>
                <a:ext uri="{FF2B5EF4-FFF2-40B4-BE49-F238E27FC236}">
                  <a16:creationId xmlns:a16="http://schemas.microsoft.com/office/drawing/2014/main" id="{BECE295E-86FA-2298-3A63-0E480C692765}"/>
                </a:ext>
              </a:extLst>
            </p:cNvPr>
            <p:cNvGrpSpPr/>
            <p:nvPr/>
          </p:nvGrpSpPr>
          <p:grpSpPr>
            <a:xfrm>
              <a:off x="6529419" y="3711909"/>
              <a:ext cx="956596" cy="944315"/>
              <a:chOff x="3768864" y="3522050"/>
              <a:chExt cx="1098904" cy="1084796"/>
            </a:xfrm>
          </p:grpSpPr>
          <p:grpSp>
            <p:nvGrpSpPr>
              <p:cNvPr id="8" name="Google Shape;1708;p48">
                <a:extLst>
                  <a:ext uri="{FF2B5EF4-FFF2-40B4-BE49-F238E27FC236}">
                    <a16:creationId xmlns:a16="http://schemas.microsoft.com/office/drawing/2014/main" id="{27CCED31-AE98-22C4-F42B-253E74E61466}"/>
                  </a:ext>
                </a:extLst>
              </p:cNvPr>
              <p:cNvGrpSpPr/>
              <p:nvPr/>
            </p:nvGrpSpPr>
            <p:grpSpPr>
              <a:xfrm>
                <a:off x="3768864" y="3522050"/>
                <a:ext cx="1098904" cy="1084796"/>
                <a:chOff x="3768864" y="3522050"/>
                <a:chExt cx="1098904" cy="1084796"/>
              </a:xfrm>
            </p:grpSpPr>
            <p:sp>
              <p:nvSpPr>
                <p:cNvPr id="15" name="Google Shape;1709;p48">
                  <a:extLst>
                    <a:ext uri="{FF2B5EF4-FFF2-40B4-BE49-F238E27FC236}">
                      <a16:creationId xmlns:a16="http://schemas.microsoft.com/office/drawing/2014/main" id="{27808EAA-02A9-E0BE-5C10-00A36DF69E7D}"/>
                    </a:ext>
                  </a:extLst>
                </p:cNvPr>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0;p48">
                  <a:extLst>
                    <a:ext uri="{FF2B5EF4-FFF2-40B4-BE49-F238E27FC236}">
                      <a16:creationId xmlns:a16="http://schemas.microsoft.com/office/drawing/2014/main" id="{CC78CF35-4C7C-40EC-5E3C-9C70840DBBEF}"/>
                    </a:ext>
                  </a:extLst>
                </p:cNvPr>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711;p48">
                <a:extLst>
                  <a:ext uri="{FF2B5EF4-FFF2-40B4-BE49-F238E27FC236}">
                    <a16:creationId xmlns:a16="http://schemas.microsoft.com/office/drawing/2014/main" id="{4FC8505E-811C-070F-36DD-5F2C0CBCBB76}"/>
                  </a:ext>
                </a:extLst>
              </p:cNvPr>
              <p:cNvGrpSpPr/>
              <p:nvPr/>
            </p:nvGrpSpPr>
            <p:grpSpPr>
              <a:xfrm>
                <a:off x="4139616" y="3871555"/>
                <a:ext cx="357419" cy="357005"/>
                <a:chOff x="7482229" y="3351230"/>
                <a:chExt cx="357419" cy="357005"/>
              </a:xfrm>
            </p:grpSpPr>
            <p:sp>
              <p:nvSpPr>
                <p:cNvPr id="10" name="Google Shape;1712;p48">
                  <a:extLst>
                    <a:ext uri="{FF2B5EF4-FFF2-40B4-BE49-F238E27FC236}">
                      <a16:creationId xmlns:a16="http://schemas.microsoft.com/office/drawing/2014/main" id="{3CB29D43-8171-1F32-8A17-CCCBDE54AA60}"/>
                    </a:ext>
                  </a:extLst>
                </p:cNvPr>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13;p48">
                  <a:extLst>
                    <a:ext uri="{FF2B5EF4-FFF2-40B4-BE49-F238E27FC236}">
                      <a16:creationId xmlns:a16="http://schemas.microsoft.com/office/drawing/2014/main" id="{5E317026-5C53-F506-A23E-368C2DBAD946}"/>
                    </a:ext>
                  </a:extLst>
                </p:cNvPr>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14;p48">
                  <a:extLst>
                    <a:ext uri="{FF2B5EF4-FFF2-40B4-BE49-F238E27FC236}">
                      <a16:creationId xmlns:a16="http://schemas.microsoft.com/office/drawing/2014/main" id="{40F686B5-BBF4-FB99-D774-80ED601E5720}"/>
                    </a:ext>
                  </a:extLst>
                </p:cNvPr>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15;p48">
                  <a:extLst>
                    <a:ext uri="{FF2B5EF4-FFF2-40B4-BE49-F238E27FC236}">
                      <a16:creationId xmlns:a16="http://schemas.microsoft.com/office/drawing/2014/main" id="{30F375FE-BB2D-EE9D-ABFC-4960A8599D2E}"/>
                    </a:ext>
                  </a:extLst>
                </p:cNvPr>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16;p48">
                  <a:extLst>
                    <a:ext uri="{FF2B5EF4-FFF2-40B4-BE49-F238E27FC236}">
                      <a16:creationId xmlns:a16="http://schemas.microsoft.com/office/drawing/2014/main" id="{4791474D-4FB3-75D7-7201-E282F11C97E3}"/>
                    </a:ext>
                  </a:extLst>
                </p:cNvPr>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 name="Google Shape;219;p18">
            <a:extLst>
              <a:ext uri="{FF2B5EF4-FFF2-40B4-BE49-F238E27FC236}">
                <a16:creationId xmlns:a16="http://schemas.microsoft.com/office/drawing/2014/main" id="{A3AC6EFC-3AEF-914E-5FF4-97F0B7F1712E}"/>
              </a:ext>
            </a:extLst>
          </p:cNvPr>
          <p:cNvSpPr txBox="1">
            <a:spLocks/>
          </p:cNvSpPr>
          <p:nvPr/>
        </p:nvSpPr>
        <p:spPr>
          <a:xfrm>
            <a:off x="457200" y="411475"/>
            <a:ext cx="8229600" cy="481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IN" sz="3000">
                <a:solidFill>
                  <a:schemeClr val="dk1"/>
                </a:solidFill>
                <a:latin typeface="Fira Sans Extra Condensed"/>
                <a:sym typeface="Fira Sans Extra Condensed"/>
              </a:rPr>
              <a:t>Introduction</a:t>
            </a:r>
          </a:p>
        </p:txBody>
      </p:sp>
      <p:sp>
        <p:nvSpPr>
          <p:cNvPr id="45" name="Google Shape;159;p30">
            <a:extLst>
              <a:ext uri="{FF2B5EF4-FFF2-40B4-BE49-F238E27FC236}">
                <a16:creationId xmlns:a16="http://schemas.microsoft.com/office/drawing/2014/main" id="{E54AF7FE-CC06-2AA1-6143-D68112117FD6}"/>
              </a:ext>
            </a:extLst>
          </p:cNvPr>
          <p:cNvSpPr txBox="1"/>
          <p:nvPr/>
        </p:nvSpPr>
        <p:spPr>
          <a:xfrm>
            <a:off x="3090549" y="1219498"/>
            <a:ext cx="4524559" cy="2063991"/>
          </a:xfrm>
          <a:prstGeom prst="rect">
            <a:avLst/>
          </a:prstGeom>
          <a:noFill/>
          <a:ln>
            <a:noFill/>
          </a:ln>
        </p:spPr>
        <p:txBody>
          <a:bodyPr spcFirstLastPara="1" wrap="square" lIns="91425" tIns="91425" rIns="91425" bIns="91425" anchor="t" anchorCtr="0">
            <a:noAutofit/>
          </a:bodyPr>
          <a:lstStyle/>
          <a:p>
            <a:pPr algn="just">
              <a:lnSpc>
                <a:spcPct val="115000"/>
              </a:lnSpc>
            </a:pPr>
            <a:r>
              <a:rPr lang="en" sz="1300">
                <a:solidFill>
                  <a:schemeClr val="tx1"/>
                </a:solidFill>
                <a:latin typeface="Calibri"/>
                <a:ea typeface="Calibri"/>
                <a:cs typeface="Calibri"/>
                <a:sym typeface="Calibri"/>
              </a:rPr>
              <a:t>Publix is a major supermarket chain in the Southeastern United States. It has over </a:t>
            </a:r>
            <a:r>
              <a:rPr lang="en" sz="1500" b="1">
                <a:solidFill>
                  <a:schemeClr val="tx1"/>
                </a:solidFill>
                <a:latin typeface="Calibri"/>
                <a:ea typeface="Calibri"/>
                <a:cs typeface="Calibri"/>
                <a:sym typeface="Calibri"/>
              </a:rPr>
              <a:t>1,300 stores</a:t>
            </a:r>
            <a:r>
              <a:rPr lang="en" sz="1300">
                <a:solidFill>
                  <a:schemeClr val="tx1"/>
                </a:solidFill>
                <a:latin typeface="Calibri"/>
                <a:ea typeface="Calibri"/>
                <a:cs typeface="Calibri"/>
                <a:sym typeface="Calibri"/>
              </a:rPr>
              <a:t>, and generated a revenue of </a:t>
            </a:r>
            <a:r>
              <a:rPr lang="en" sz="1500" b="1">
                <a:solidFill>
                  <a:schemeClr val="tx1"/>
                </a:solidFill>
                <a:latin typeface="Calibri"/>
                <a:ea typeface="Calibri"/>
                <a:cs typeface="Calibri"/>
                <a:sym typeface="Calibri"/>
              </a:rPr>
              <a:t>$41.1 billion</a:t>
            </a:r>
            <a:r>
              <a:rPr lang="en" sz="1300">
                <a:solidFill>
                  <a:schemeClr val="tx1"/>
                </a:solidFill>
                <a:latin typeface="Calibri"/>
                <a:ea typeface="Calibri"/>
                <a:cs typeface="Calibri"/>
                <a:sym typeface="Calibri"/>
              </a:rPr>
              <a:t> in 2021</a:t>
            </a:r>
            <a:endParaRPr sz="1300">
              <a:solidFill>
                <a:schemeClr val="tx1"/>
              </a:solidFill>
              <a:latin typeface="Calibri"/>
              <a:ea typeface="Calibri"/>
              <a:cs typeface="Calibri"/>
              <a:sym typeface="Calibri"/>
            </a:endParaRPr>
          </a:p>
          <a:p>
            <a:pPr marL="342900" algn="just">
              <a:lnSpc>
                <a:spcPct val="115000"/>
              </a:lnSpc>
            </a:pPr>
            <a:endParaRPr sz="1300">
              <a:solidFill>
                <a:schemeClr val="tx1"/>
              </a:solidFill>
              <a:latin typeface="Calibri"/>
              <a:ea typeface="Calibri"/>
              <a:cs typeface="Calibri"/>
              <a:sym typeface="Calibri"/>
            </a:endParaRPr>
          </a:p>
          <a:p>
            <a:pPr algn="just">
              <a:lnSpc>
                <a:spcPct val="115000"/>
              </a:lnSpc>
            </a:pPr>
            <a:r>
              <a:rPr lang="en" sz="1300">
                <a:solidFill>
                  <a:schemeClr val="tx1"/>
                </a:solidFill>
                <a:latin typeface="Calibri"/>
                <a:ea typeface="Calibri"/>
                <a:cs typeface="Calibri"/>
                <a:sym typeface="Calibri"/>
              </a:rPr>
              <a:t>Their information management strategy has to serve different business units, ensuring data consistency, and helping the business operation</a:t>
            </a:r>
            <a:endParaRPr sz="1300">
              <a:solidFill>
                <a:schemeClr val="tx1"/>
              </a:solidFill>
              <a:latin typeface="Calibri"/>
              <a:ea typeface="Calibri"/>
              <a:cs typeface="Calibri"/>
              <a:sym typeface="Calibri"/>
            </a:endParaRPr>
          </a:p>
          <a:p>
            <a:pPr marL="342900" algn="just">
              <a:lnSpc>
                <a:spcPct val="115000"/>
              </a:lnSpc>
            </a:pPr>
            <a:endParaRPr sz="1300">
              <a:solidFill>
                <a:schemeClr val="tx1"/>
              </a:solidFill>
              <a:latin typeface="Calibri"/>
              <a:ea typeface="Calibri"/>
              <a:cs typeface="Calibri"/>
              <a:sym typeface="Calibri"/>
            </a:endParaRPr>
          </a:p>
          <a:p>
            <a:pPr algn="just">
              <a:lnSpc>
                <a:spcPct val="115000"/>
              </a:lnSpc>
            </a:pPr>
            <a:r>
              <a:rPr lang="en" sz="1300">
                <a:solidFill>
                  <a:schemeClr val="tx1"/>
                </a:solidFill>
                <a:latin typeface="Calibri"/>
                <a:ea typeface="Calibri"/>
                <a:cs typeface="Calibri"/>
                <a:sym typeface="Calibri"/>
              </a:rPr>
              <a:t>This project will show how two information systems from Publix achieve this while keeping consistency across the organization</a:t>
            </a:r>
            <a:endParaRPr sz="1300">
              <a:solidFill>
                <a:schemeClr val="tx1"/>
              </a:solidFill>
              <a:latin typeface="Calibri"/>
              <a:ea typeface="Calibri"/>
              <a:cs typeface="Calibri"/>
              <a:sym typeface="Calibri"/>
            </a:endParaRPr>
          </a:p>
        </p:txBody>
      </p:sp>
      <p:pic>
        <p:nvPicPr>
          <p:cNvPr id="48" name="Imagen 47">
            <a:extLst>
              <a:ext uri="{FF2B5EF4-FFF2-40B4-BE49-F238E27FC236}">
                <a16:creationId xmlns:a16="http://schemas.microsoft.com/office/drawing/2014/main" id="{74BBB566-A880-CB0E-F53E-6AEBF05DAB7E}"/>
              </a:ext>
            </a:extLst>
          </p:cNvPr>
          <p:cNvPicPr>
            <a:picLocks noChangeAspect="1"/>
          </p:cNvPicPr>
          <p:nvPr/>
        </p:nvPicPr>
        <p:blipFill rotWithShape="1">
          <a:blip r:embed="rId2"/>
          <a:srcRect l="32605" t="5587" r="35462" b="41729"/>
          <a:stretch/>
        </p:blipFill>
        <p:spPr>
          <a:xfrm>
            <a:off x="367767" y="4403604"/>
            <a:ext cx="588507" cy="528762"/>
          </a:xfrm>
          <a:prstGeom prst="rect">
            <a:avLst/>
          </a:prstGeom>
        </p:spPr>
      </p:pic>
    </p:spTree>
    <p:extLst>
      <p:ext uri="{BB962C8B-B14F-4D97-AF65-F5344CB8AC3E}">
        <p14:creationId xmlns:p14="http://schemas.microsoft.com/office/powerpoint/2010/main" val="276727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DF0FE9-74C8-FD39-9830-16BC132B3C07}"/>
              </a:ext>
            </a:extLst>
          </p:cNvPr>
          <p:cNvSpPr>
            <a:spLocks noGrp="1"/>
          </p:cNvSpPr>
          <p:nvPr>
            <p:ph type="title"/>
          </p:nvPr>
        </p:nvSpPr>
        <p:spPr>
          <a:xfrm>
            <a:off x="487017" y="232571"/>
            <a:ext cx="8229600" cy="481500"/>
          </a:xfrm>
        </p:spPr>
        <p:txBody>
          <a:bodyPr/>
          <a:lstStyle/>
          <a:p>
            <a:r>
              <a:rPr lang="en-US" err="1"/>
              <a:t>Analysing</a:t>
            </a:r>
            <a:r>
              <a:rPr lang="en-US"/>
              <a:t> Order Frequency</a:t>
            </a:r>
          </a:p>
        </p:txBody>
      </p:sp>
      <p:pic>
        <p:nvPicPr>
          <p:cNvPr id="4" name="Picture 3">
            <a:extLst>
              <a:ext uri="{FF2B5EF4-FFF2-40B4-BE49-F238E27FC236}">
                <a16:creationId xmlns:a16="http://schemas.microsoft.com/office/drawing/2014/main" id="{C376AE25-F3E1-F1A5-1EEE-0B5CF11FF99B}"/>
              </a:ext>
            </a:extLst>
          </p:cNvPr>
          <p:cNvPicPr>
            <a:picLocks noChangeAspect="1"/>
          </p:cNvPicPr>
          <p:nvPr/>
        </p:nvPicPr>
        <p:blipFill>
          <a:blip r:embed="rId2"/>
          <a:stretch>
            <a:fillRect/>
          </a:stretch>
        </p:blipFill>
        <p:spPr>
          <a:xfrm>
            <a:off x="3173489" y="901901"/>
            <a:ext cx="5247346" cy="4081112"/>
          </a:xfrm>
          <a:prstGeom prst="rect">
            <a:avLst/>
          </a:prstGeom>
        </p:spPr>
      </p:pic>
      <p:pic>
        <p:nvPicPr>
          <p:cNvPr id="3074" name="Picture 2" descr="Arrow PNG - Download Arrow Clipart">
            <a:extLst>
              <a:ext uri="{FF2B5EF4-FFF2-40B4-BE49-F238E27FC236}">
                <a16:creationId xmlns:a16="http://schemas.microsoft.com/office/drawing/2014/main" id="{25D9D37A-0584-4A8E-2816-D0BF0586E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67491">
            <a:off x="5312720" y="1155912"/>
            <a:ext cx="320795" cy="2570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rrow PNG - Download Arrow Clipart">
            <a:extLst>
              <a:ext uri="{FF2B5EF4-FFF2-40B4-BE49-F238E27FC236}">
                <a16:creationId xmlns:a16="http://schemas.microsoft.com/office/drawing/2014/main" id="{A4274102-DB93-AF90-450F-1731DBBBAAA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451" b="89634" l="9647" r="92941">
                        <a14:foregroundMark x1="12235" y1="46341" x2="12235" y2="46341"/>
                        <a14:foregroundMark x1="84000" y1="48476" x2="84000" y2="48476"/>
                        <a14:foregroundMark x1="90118" y1="50305" x2="90118" y2="50305"/>
                        <a14:foregroundMark x1="92941" y1="49695" x2="92941" y2="49695"/>
                      </a14:backgroundRemoval>
                    </a14:imgEffect>
                  </a14:imgLayer>
                </a14:imgProps>
              </a:ext>
              <a:ext uri="{28A0092B-C50C-407E-A947-70E740481C1C}">
                <a14:useLocalDpi xmlns:a14="http://schemas.microsoft.com/office/drawing/2010/main" val="0"/>
              </a:ext>
            </a:extLst>
          </a:blip>
          <a:srcRect/>
          <a:stretch>
            <a:fillRect/>
          </a:stretch>
        </p:blipFill>
        <p:spPr bwMode="auto">
          <a:xfrm rot="767491">
            <a:off x="6133762" y="1543949"/>
            <a:ext cx="310856" cy="24212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rocery - Free food icons">
            <a:extLst>
              <a:ext uri="{FF2B5EF4-FFF2-40B4-BE49-F238E27FC236}">
                <a16:creationId xmlns:a16="http://schemas.microsoft.com/office/drawing/2014/main" id="{3834CECF-7ACC-2051-40AC-FFD581473C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1433" y="2226417"/>
            <a:ext cx="863600" cy="8636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eekend - Free time and date icons">
            <a:extLst>
              <a:ext uri="{FF2B5EF4-FFF2-40B4-BE49-F238E27FC236}">
                <a16:creationId xmlns:a16="http://schemas.microsoft.com/office/drawing/2014/main" id="{75137AE0-D50C-1FF4-77B9-45508E9C22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636" y="2016626"/>
            <a:ext cx="1191683" cy="119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429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A6FC436-28A1-A286-AF14-FCF540F18568}"/>
              </a:ext>
            </a:extLst>
          </p:cNvPr>
          <p:cNvSpPr/>
          <p:nvPr/>
        </p:nvSpPr>
        <p:spPr>
          <a:xfrm>
            <a:off x="0" y="999141"/>
            <a:ext cx="9144001" cy="414436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prstClr val="white"/>
              </a:solidFill>
              <a:latin typeface="Open Sans" panose="020B0606030504020204" pitchFamily="34" charset="0"/>
            </a:endParaRPr>
          </a:p>
        </p:txBody>
      </p:sp>
      <p:sp>
        <p:nvSpPr>
          <p:cNvPr id="29" name="Rectangle 28"/>
          <p:cNvSpPr/>
          <p:nvPr/>
        </p:nvSpPr>
        <p:spPr>
          <a:xfrm>
            <a:off x="7276" y="0"/>
            <a:ext cx="9136724" cy="1002172"/>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2700" kern="1200">
              <a:solidFill>
                <a:prstClr val="white"/>
              </a:solidFill>
              <a:latin typeface="Open Sans" panose="020B0606030504020204" pitchFamily="34" charset="0"/>
            </a:endParaRPr>
          </a:p>
        </p:txBody>
      </p:sp>
      <p:sp>
        <p:nvSpPr>
          <p:cNvPr id="26" name="TextBox 25">
            <a:extLst>
              <a:ext uri="{FF2B5EF4-FFF2-40B4-BE49-F238E27FC236}">
                <a16:creationId xmlns:a16="http://schemas.microsoft.com/office/drawing/2014/main" id="{ADE45E92-AD70-469D-B721-563C5BDEB1A1}"/>
              </a:ext>
            </a:extLst>
          </p:cNvPr>
          <p:cNvSpPr txBox="1"/>
          <p:nvPr/>
        </p:nvSpPr>
        <p:spPr>
          <a:xfrm>
            <a:off x="502591" y="302158"/>
            <a:ext cx="3538148" cy="507831"/>
          </a:xfrm>
          <a:prstGeom prst="rect">
            <a:avLst/>
          </a:prstGeom>
          <a:noFill/>
        </p:spPr>
        <p:txBody>
          <a:bodyPr wrap="none" rtlCol="0">
            <a:spAutoFit/>
          </a:bodyPr>
          <a:lstStyle/>
          <a:p>
            <a:pPr defTabSz="685800">
              <a:buClrTx/>
              <a:defRPr/>
            </a:pPr>
            <a:r>
              <a:rPr lang="en-US" sz="2700" b="1" kern="1200">
                <a:solidFill>
                  <a:schemeClr val="tx1"/>
                </a:solidFill>
                <a:latin typeface="Open Sans" panose="020B0606030504020204" pitchFamily="34" charset="0"/>
                <a:ea typeface="Open Sans Extrabold" panose="020B0906030804020204" pitchFamily="34" charset="0"/>
                <a:cs typeface="Open Sans" panose="020B0606030504020204" pitchFamily="34" charset="0"/>
              </a:rPr>
              <a:t>Business Questions</a:t>
            </a:r>
          </a:p>
        </p:txBody>
      </p:sp>
      <p:sp>
        <p:nvSpPr>
          <p:cNvPr id="31" name="Rectangle 30">
            <a:extLst>
              <a:ext uri="{FF2B5EF4-FFF2-40B4-BE49-F238E27FC236}">
                <a16:creationId xmlns:a16="http://schemas.microsoft.com/office/drawing/2014/main" id="{1DE85851-E52D-4C68-B48A-2DAFEEADA50A}"/>
              </a:ext>
            </a:extLst>
          </p:cNvPr>
          <p:cNvSpPr/>
          <p:nvPr/>
        </p:nvSpPr>
        <p:spPr>
          <a:xfrm>
            <a:off x="405487" y="251296"/>
            <a:ext cx="34289" cy="5644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Open Sans" panose="020B0606030504020204" pitchFamily="34" charset="0"/>
            </a:endParaRPr>
          </a:p>
        </p:txBody>
      </p:sp>
      <p:sp>
        <p:nvSpPr>
          <p:cNvPr id="2" name="Google Shape;1343;p54">
            <a:extLst>
              <a:ext uri="{FF2B5EF4-FFF2-40B4-BE49-F238E27FC236}">
                <a16:creationId xmlns:a16="http://schemas.microsoft.com/office/drawing/2014/main" id="{1C724FDD-F166-CE8B-764E-75527E500384}"/>
              </a:ext>
            </a:extLst>
          </p:cNvPr>
          <p:cNvSpPr txBox="1">
            <a:spLocks/>
          </p:cNvSpPr>
          <p:nvPr/>
        </p:nvSpPr>
        <p:spPr>
          <a:xfrm>
            <a:off x="1594673" y="2126297"/>
            <a:ext cx="1199250" cy="926100"/>
          </a:xfrm>
          <a:prstGeom prst="rect">
            <a:avLst/>
          </a:prstGeom>
        </p:spPr>
        <p:txBody>
          <a:bodyPr spcFirstLastPara="1" wrap="square" lIns="68569" tIns="68569" rIns="68569" bIns="68569"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300"/>
              <a:t>03</a:t>
            </a:r>
          </a:p>
        </p:txBody>
      </p:sp>
      <p:sp>
        <p:nvSpPr>
          <p:cNvPr id="3" name="Google Shape;1344;p54">
            <a:extLst>
              <a:ext uri="{FF2B5EF4-FFF2-40B4-BE49-F238E27FC236}">
                <a16:creationId xmlns:a16="http://schemas.microsoft.com/office/drawing/2014/main" id="{AF4698E0-F424-2389-52D8-E28F0DC7CABB}"/>
              </a:ext>
            </a:extLst>
          </p:cNvPr>
          <p:cNvSpPr txBox="1">
            <a:spLocks/>
          </p:cNvSpPr>
          <p:nvPr/>
        </p:nvSpPr>
        <p:spPr>
          <a:xfrm>
            <a:off x="1594672" y="3046060"/>
            <a:ext cx="4201971" cy="660600"/>
          </a:xfrm>
          <a:prstGeom prst="rect">
            <a:avLst/>
          </a:prstGeom>
        </p:spPr>
        <p:txBody>
          <a:bodyPr spcFirstLastPara="1" wrap="square" lIns="68569" tIns="68569" rIns="68569" bIns="68569"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0" indent="0" algn="l" rtl="0">
              <a:spcBef>
                <a:spcPts val="0"/>
              </a:spcBef>
              <a:spcAft>
                <a:spcPts val="0"/>
              </a:spcAft>
              <a:buNone/>
            </a:pPr>
            <a:r>
              <a:rPr lang="en-US" sz="3600" b="1">
                <a:solidFill>
                  <a:schemeClr val="accent5"/>
                </a:solidFill>
                <a:latin typeface="Fira Sans Extra Condensed"/>
                <a:ea typeface="Fira Sans Extra Condensed"/>
                <a:cs typeface="Fira Sans Extra Condensed"/>
                <a:sym typeface="Fira Sans Extra Condensed"/>
              </a:rPr>
              <a:t>Best Selling Products/ Department/ Aisle</a:t>
            </a:r>
          </a:p>
        </p:txBody>
      </p:sp>
      <p:grpSp>
        <p:nvGrpSpPr>
          <p:cNvPr id="5" name="Google Shape;1368;p54">
            <a:extLst>
              <a:ext uri="{FF2B5EF4-FFF2-40B4-BE49-F238E27FC236}">
                <a16:creationId xmlns:a16="http://schemas.microsoft.com/office/drawing/2014/main" id="{5CC5E500-7FFA-CD42-10E3-32220F16A133}"/>
              </a:ext>
            </a:extLst>
          </p:cNvPr>
          <p:cNvGrpSpPr/>
          <p:nvPr/>
        </p:nvGrpSpPr>
        <p:grpSpPr>
          <a:xfrm>
            <a:off x="1130723" y="1747885"/>
            <a:ext cx="71550" cy="2337188"/>
            <a:chOff x="4524300" y="1013625"/>
            <a:chExt cx="95400" cy="3116250"/>
          </a:xfrm>
          <a:solidFill>
            <a:schemeClr val="accent1"/>
          </a:solidFill>
        </p:grpSpPr>
        <p:sp>
          <p:nvSpPr>
            <p:cNvPr id="6" name="Google Shape;1369;p54">
              <a:extLst>
                <a:ext uri="{FF2B5EF4-FFF2-40B4-BE49-F238E27FC236}">
                  <a16:creationId xmlns:a16="http://schemas.microsoft.com/office/drawing/2014/main" id="{2133DB5E-8B75-E8F4-66B6-8FFEC244DBDB}"/>
                </a:ext>
              </a:extLst>
            </p:cNvPr>
            <p:cNvSpPr/>
            <p:nvPr/>
          </p:nvSpPr>
          <p:spPr>
            <a:xfrm>
              <a:off x="4524300" y="1013625"/>
              <a:ext cx="95400" cy="1038300"/>
            </a:xfrm>
            <a:prstGeom prst="rect">
              <a:avLst/>
            </a:prstGeom>
            <a:grpFill/>
            <a:ln>
              <a:noFill/>
            </a:ln>
          </p:spPr>
          <p:txBody>
            <a:bodyPr spcFirstLastPara="1" wrap="square" lIns="68569" tIns="68569" rIns="68569" bIns="68569" anchor="ctr" anchorCtr="0">
              <a:noAutofit/>
            </a:bodyPr>
            <a:lstStyle/>
            <a:p>
              <a:endParaRPr sz="1050"/>
            </a:p>
          </p:txBody>
        </p:sp>
        <p:sp>
          <p:nvSpPr>
            <p:cNvPr id="9" name="Google Shape;1370;p54">
              <a:extLst>
                <a:ext uri="{FF2B5EF4-FFF2-40B4-BE49-F238E27FC236}">
                  <a16:creationId xmlns:a16="http://schemas.microsoft.com/office/drawing/2014/main" id="{5E8394D9-035A-39CF-9B7D-AF7DD8FB133D}"/>
                </a:ext>
              </a:extLst>
            </p:cNvPr>
            <p:cNvSpPr/>
            <p:nvPr/>
          </p:nvSpPr>
          <p:spPr>
            <a:xfrm>
              <a:off x="4524300" y="1534125"/>
              <a:ext cx="95400" cy="1038300"/>
            </a:xfrm>
            <a:prstGeom prst="rect">
              <a:avLst/>
            </a:prstGeom>
            <a:grpFill/>
            <a:ln>
              <a:noFill/>
            </a:ln>
          </p:spPr>
          <p:txBody>
            <a:bodyPr spcFirstLastPara="1" wrap="square" lIns="68569" tIns="68569" rIns="68569" bIns="68569" anchor="ctr" anchorCtr="0">
              <a:noAutofit/>
            </a:bodyPr>
            <a:lstStyle/>
            <a:p>
              <a:endParaRPr sz="1050"/>
            </a:p>
          </p:txBody>
        </p:sp>
        <p:sp>
          <p:nvSpPr>
            <p:cNvPr id="10" name="Google Shape;1371;p54">
              <a:extLst>
                <a:ext uri="{FF2B5EF4-FFF2-40B4-BE49-F238E27FC236}">
                  <a16:creationId xmlns:a16="http://schemas.microsoft.com/office/drawing/2014/main" id="{65D28C9F-81B9-09D4-7EFA-DF22F18530EE}"/>
                </a:ext>
              </a:extLst>
            </p:cNvPr>
            <p:cNvSpPr/>
            <p:nvPr/>
          </p:nvSpPr>
          <p:spPr>
            <a:xfrm>
              <a:off x="4524300" y="2053275"/>
              <a:ext cx="95400" cy="1038300"/>
            </a:xfrm>
            <a:prstGeom prst="rect">
              <a:avLst/>
            </a:prstGeom>
            <a:grpFill/>
            <a:ln>
              <a:noFill/>
            </a:ln>
          </p:spPr>
          <p:txBody>
            <a:bodyPr spcFirstLastPara="1" wrap="square" lIns="68569" tIns="68569" rIns="68569" bIns="68569" anchor="ctr" anchorCtr="0">
              <a:noAutofit/>
            </a:bodyPr>
            <a:lstStyle/>
            <a:p>
              <a:endParaRPr sz="1050"/>
            </a:p>
          </p:txBody>
        </p:sp>
        <p:sp>
          <p:nvSpPr>
            <p:cNvPr id="11" name="Google Shape;1372;p54">
              <a:extLst>
                <a:ext uri="{FF2B5EF4-FFF2-40B4-BE49-F238E27FC236}">
                  <a16:creationId xmlns:a16="http://schemas.microsoft.com/office/drawing/2014/main" id="{B2C7356B-42BC-CD61-8F8E-B4ACD423D4B7}"/>
                </a:ext>
              </a:extLst>
            </p:cNvPr>
            <p:cNvSpPr/>
            <p:nvPr/>
          </p:nvSpPr>
          <p:spPr>
            <a:xfrm>
              <a:off x="4524300" y="2565875"/>
              <a:ext cx="95400" cy="1038300"/>
            </a:xfrm>
            <a:prstGeom prst="rect">
              <a:avLst/>
            </a:prstGeom>
            <a:grpFill/>
            <a:ln>
              <a:noFill/>
            </a:ln>
          </p:spPr>
          <p:txBody>
            <a:bodyPr spcFirstLastPara="1" wrap="square" lIns="68569" tIns="68569" rIns="68569" bIns="68569" anchor="ctr" anchorCtr="0">
              <a:noAutofit/>
            </a:bodyPr>
            <a:lstStyle/>
            <a:p>
              <a:endParaRPr sz="1050"/>
            </a:p>
          </p:txBody>
        </p:sp>
        <p:sp>
          <p:nvSpPr>
            <p:cNvPr id="15" name="Google Shape;1373;p54">
              <a:extLst>
                <a:ext uri="{FF2B5EF4-FFF2-40B4-BE49-F238E27FC236}">
                  <a16:creationId xmlns:a16="http://schemas.microsoft.com/office/drawing/2014/main" id="{3E7F293F-4645-B9E1-0607-38B9A160B02E}"/>
                </a:ext>
              </a:extLst>
            </p:cNvPr>
            <p:cNvSpPr/>
            <p:nvPr/>
          </p:nvSpPr>
          <p:spPr>
            <a:xfrm>
              <a:off x="4524300" y="3091575"/>
              <a:ext cx="95400" cy="1038300"/>
            </a:xfrm>
            <a:prstGeom prst="rect">
              <a:avLst/>
            </a:prstGeom>
            <a:grpFill/>
            <a:ln>
              <a:noFill/>
            </a:ln>
          </p:spPr>
          <p:txBody>
            <a:bodyPr spcFirstLastPara="1" wrap="square" lIns="68569" tIns="68569" rIns="68569" bIns="68569" anchor="ctr" anchorCtr="0">
              <a:noAutofit/>
            </a:bodyPr>
            <a:lstStyle/>
            <a:p>
              <a:endParaRPr sz="1050"/>
            </a:p>
          </p:txBody>
        </p:sp>
        <p:sp>
          <p:nvSpPr>
            <p:cNvPr id="18" name="Google Shape;1374;p54">
              <a:extLst>
                <a:ext uri="{FF2B5EF4-FFF2-40B4-BE49-F238E27FC236}">
                  <a16:creationId xmlns:a16="http://schemas.microsoft.com/office/drawing/2014/main" id="{BC505695-1E62-D3AC-D033-3AB7F4DE6232}"/>
                </a:ext>
              </a:extLst>
            </p:cNvPr>
            <p:cNvSpPr/>
            <p:nvPr/>
          </p:nvSpPr>
          <p:spPr>
            <a:xfrm>
              <a:off x="4524300" y="3610723"/>
              <a:ext cx="95400" cy="519000"/>
            </a:xfrm>
            <a:prstGeom prst="rect">
              <a:avLst/>
            </a:prstGeom>
            <a:grpFill/>
            <a:ln>
              <a:noFill/>
            </a:ln>
          </p:spPr>
          <p:txBody>
            <a:bodyPr spcFirstLastPara="1" wrap="square" lIns="68569" tIns="68569" rIns="68569" bIns="68569" anchor="ctr" anchorCtr="0">
              <a:noAutofit/>
            </a:bodyPr>
            <a:lstStyle/>
            <a:p>
              <a:endParaRPr sz="1050"/>
            </a:p>
          </p:txBody>
        </p:sp>
      </p:grpSp>
    </p:spTree>
    <p:extLst>
      <p:ext uri="{BB962C8B-B14F-4D97-AF65-F5344CB8AC3E}">
        <p14:creationId xmlns:p14="http://schemas.microsoft.com/office/powerpoint/2010/main" val="415569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DF0FE9-74C8-FD39-9830-16BC132B3C07}"/>
              </a:ext>
            </a:extLst>
          </p:cNvPr>
          <p:cNvSpPr>
            <a:spLocks noGrp="1"/>
          </p:cNvSpPr>
          <p:nvPr>
            <p:ph type="title"/>
          </p:nvPr>
        </p:nvSpPr>
        <p:spPr>
          <a:xfrm>
            <a:off x="457200" y="322023"/>
            <a:ext cx="8229600" cy="481500"/>
          </a:xfrm>
        </p:spPr>
        <p:txBody>
          <a:bodyPr/>
          <a:lstStyle/>
          <a:p>
            <a:r>
              <a:rPr lang="en-US"/>
              <a:t>Best Selling Products/ Department/ Aisle</a:t>
            </a:r>
          </a:p>
        </p:txBody>
      </p:sp>
      <p:sp>
        <p:nvSpPr>
          <p:cNvPr id="3" name="Google Shape;251;p47">
            <a:extLst>
              <a:ext uri="{FF2B5EF4-FFF2-40B4-BE49-F238E27FC236}">
                <a16:creationId xmlns:a16="http://schemas.microsoft.com/office/drawing/2014/main" id="{CCB7599F-A185-1A06-EBEF-A1162133DEA6}"/>
              </a:ext>
            </a:extLst>
          </p:cNvPr>
          <p:cNvSpPr/>
          <p:nvPr/>
        </p:nvSpPr>
        <p:spPr>
          <a:xfrm>
            <a:off x="570523" y="4359727"/>
            <a:ext cx="3363684" cy="588145"/>
          </a:xfrm>
          <a:prstGeom prst="roundRect">
            <a:avLst>
              <a:gd name="adj" fmla="val 16667"/>
            </a:avLst>
          </a:prstGeom>
          <a:solidFill>
            <a:srgbClr val="003E29">
              <a:alpha val="56862"/>
            </a:srgbClr>
          </a:solidFill>
          <a:ln>
            <a:noFill/>
          </a:ln>
        </p:spPr>
        <p:txBody>
          <a:bodyPr spcFirstLastPara="1" wrap="square" lIns="91425" tIns="45700" rIns="91425" bIns="45700" anchor="ctr" anchorCtr="0">
            <a:noAutofit/>
          </a:bodyPr>
          <a:lstStyle/>
          <a:p>
            <a:pPr marL="57150" marR="72390" algn="ctr"/>
            <a:r>
              <a:rPr lang="en" sz="1200" b="1" i="0" u="none" strike="noStrike" cap="none">
                <a:solidFill>
                  <a:schemeClr val="lt1"/>
                </a:solidFill>
                <a:latin typeface="Book Antiqua"/>
                <a:ea typeface="Book Antiqua"/>
                <a:cs typeface="Book Antiqua"/>
                <a:sym typeface="Book Antiqua"/>
              </a:rPr>
              <a:t>Fresh Produce has the highest number of orders closely followed by Dairy/ Eggs!</a:t>
            </a:r>
            <a:endParaRPr lang="en-US" sz="1200">
              <a:solidFill>
                <a:schemeClr val="lt1"/>
              </a:solidFill>
            </a:endParaRPr>
          </a:p>
        </p:txBody>
      </p:sp>
      <p:pic>
        <p:nvPicPr>
          <p:cNvPr id="4" name="Picture 3">
            <a:extLst>
              <a:ext uri="{FF2B5EF4-FFF2-40B4-BE49-F238E27FC236}">
                <a16:creationId xmlns:a16="http://schemas.microsoft.com/office/drawing/2014/main" id="{34C2DD1E-944C-AF45-4599-99A0616098EE}"/>
              </a:ext>
            </a:extLst>
          </p:cNvPr>
          <p:cNvPicPr>
            <a:picLocks noChangeAspect="1"/>
          </p:cNvPicPr>
          <p:nvPr/>
        </p:nvPicPr>
        <p:blipFill>
          <a:blip r:embed="rId2"/>
          <a:stretch>
            <a:fillRect/>
          </a:stretch>
        </p:blipFill>
        <p:spPr>
          <a:xfrm>
            <a:off x="568664" y="1034667"/>
            <a:ext cx="3277950" cy="3184071"/>
          </a:xfrm>
          <a:prstGeom prst="rect">
            <a:avLst/>
          </a:prstGeom>
          <a:ln>
            <a:solidFill>
              <a:schemeClr val="bg1">
                <a:lumMod val="85000"/>
              </a:schemeClr>
            </a:solidFill>
          </a:ln>
        </p:spPr>
      </p:pic>
      <p:pic>
        <p:nvPicPr>
          <p:cNvPr id="6" name="Picture 5">
            <a:extLst>
              <a:ext uri="{FF2B5EF4-FFF2-40B4-BE49-F238E27FC236}">
                <a16:creationId xmlns:a16="http://schemas.microsoft.com/office/drawing/2014/main" id="{E9B01533-8A10-5D38-DD26-EA1A220281C3}"/>
              </a:ext>
            </a:extLst>
          </p:cNvPr>
          <p:cNvPicPr>
            <a:picLocks noChangeAspect="1"/>
          </p:cNvPicPr>
          <p:nvPr/>
        </p:nvPicPr>
        <p:blipFill>
          <a:blip r:embed="rId3"/>
          <a:stretch>
            <a:fillRect/>
          </a:stretch>
        </p:blipFill>
        <p:spPr>
          <a:xfrm>
            <a:off x="4299488" y="1467019"/>
            <a:ext cx="3921706" cy="3482668"/>
          </a:xfrm>
          <a:prstGeom prst="rect">
            <a:avLst/>
          </a:prstGeom>
        </p:spPr>
      </p:pic>
      <p:sp>
        <p:nvSpPr>
          <p:cNvPr id="7" name="Google Shape;251;p47">
            <a:extLst>
              <a:ext uri="{FF2B5EF4-FFF2-40B4-BE49-F238E27FC236}">
                <a16:creationId xmlns:a16="http://schemas.microsoft.com/office/drawing/2014/main" id="{117FCF81-9C86-34D6-4C96-18A1A85325ED}"/>
              </a:ext>
            </a:extLst>
          </p:cNvPr>
          <p:cNvSpPr/>
          <p:nvPr/>
        </p:nvSpPr>
        <p:spPr>
          <a:xfrm>
            <a:off x="4700231" y="876061"/>
            <a:ext cx="3363684" cy="588145"/>
          </a:xfrm>
          <a:prstGeom prst="roundRect">
            <a:avLst>
              <a:gd name="adj" fmla="val 16667"/>
            </a:avLst>
          </a:prstGeom>
          <a:solidFill>
            <a:srgbClr val="003E29">
              <a:alpha val="56862"/>
            </a:srgbClr>
          </a:solidFill>
          <a:ln>
            <a:noFill/>
          </a:ln>
        </p:spPr>
        <p:txBody>
          <a:bodyPr spcFirstLastPara="1" wrap="square" lIns="91425" tIns="45700" rIns="91425" bIns="45700" anchor="ctr" anchorCtr="0">
            <a:noAutofit/>
          </a:bodyPr>
          <a:lstStyle/>
          <a:p>
            <a:pPr marL="57150" marR="72390" algn="ctr"/>
            <a:r>
              <a:rPr lang="en" sz="1200" b="1">
                <a:solidFill>
                  <a:schemeClr val="lt1"/>
                </a:solidFill>
                <a:latin typeface="Book Antiqua"/>
                <a:sym typeface="Book Antiqua"/>
              </a:rPr>
              <a:t>In sync with department sales, fresh produce and dairy products in most orders!</a:t>
            </a:r>
            <a:endParaRPr lang="en" sz="1200" b="1">
              <a:solidFill>
                <a:schemeClr val="lt1"/>
              </a:solidFill>
              <a:latin typeface="Book Antiqua"/>
            </a:endParaRPr>
          </a:p>
        </p:txBody>
      </p:sp>
    </p:spTree>
    <p:extLst>
      <p:ext uri="{BB962C8B-B14F-4D97-AF65-F5344CB8AC3E}">
        <p14:creationId xmlns:p14="http://schemas.microsoft.com/office/powerpoint/2010/main" val="1659958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DF0FE9-74C8-FD39-9830-16BC132B3C07}"/>
              </a:ext>
            </a:extLst>
          </p:cNvPr>
          <p:cNvSpPr>
            <a:spLocks noGrp="1"/>
          </p:cNvSpPr>
          <p:nvPr>
            <p:ph type="title"/>
          </p:nvPr>
        </p:nvSpPr>
        <p:spPr>
          <a:xfrm>
            <a:off x="203200" y="360676"/>
            <a:ext cx="8940800" cy="481500"/>
          </a:xfrm>
        </p:spPr>
        <p:txBody>
          <a:bodyPr/>
          <a:lstStyle/>
          <a:p>
            <a:r>
              <a:rPr lang="en-US"/>
              <a:t>Best Selling Products/ Department/ Aisle</a:t>
            </a:r>
          </a:p>
        </p:txBody>
      </p:sp>
      <p:pic>
        <p:nvPicPr>
          <p:cNvPr id="7" name="Picture 6">
            <a:extLst>
              <a:ext uri="{FF2B5EF4-FFF2-40B4-BE49-F238E27FC236}">
                <a16:creationId xmlns:a16="http://schemas.microsoft.com/office/drawing/2014/main" id="{39366CC9-21F4-64EB-C53B-CA12B5DF499F}"/>
              </a:ext>
            </a:extLst>
          </p:cNvPr>
          <p:cNvPicPr>
            <a:picLocks noChangeAspect="1"/>
          </p:cNvPicPr>
          <p:nvPr/>
        </p:nvPicPr>
        <p:blipFill>
          <a:blip r:embed="rId2"/>
          <a:stretch>
            <a:fillRect/>
          </a:stretch>
        </p:blipFill>
        <p:spPr>
          <a:xfrm>
            <a:off x="308376" y="1030816"/>
            <a:ext cx="4616199" cy="5143500"/>
          </a:xfrm>
          <a:prstGeom prst="rect">
            <a:avLst/>
          </a:prstGeom>
        </p:spPr>
      </p:pic>
      <p:pic>
        <p:nvPicPr>
          <p:cNvPr id="4098" name="Picture 2" descr="Organic product - Free food icons">
            <a:extLst>
              <a:ext uri="{FF2B5EF4-FFF2-40B4-BE49-F238E27FC236}">
                <a16:creationId xmlns:a16="http://schemas.microsoft.com/office/drawing/2014/main" id="{176B341A-2E31-2563-60A2-7BFF084E3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8867" y="1538817"/>
            <a:ext cx="2607733" cy="2607733"/>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51;p47">
            <a:extLst>
              <a:ext uri="{FF2B5EF4-FFF2-40B4-BE49-F238E27FC236}">
                <a16:creationId xmlns:a16="http://schemas.microsoft.com/office/drawing/2014/main" id="{0597E11B-328E-5A32-84A6-B0B2FDC5B7DB}"/>
              </a:ext>
            </a:extLst>
          </p:cNvPr>
          <p:cNvSpPr/>
          <p:nvPr/>
        </p:nvSpPr>
        <p:spPr>
          <a:xfrm>
            <a:off x="5393264" y="4097265"/>
            <a:ext cx="3363684" cy="588145"/>
          </a:xfrm>
          <a:prstGeom prst="roundRect">
            <a:avLst>
              <a:gd name="adj" fmla="val 16667"/>
            </a:avLst>
          </a:prstGeom>
          <a:solidFill>
            <a:srgbClr val="003E29">
              <a:alpha val="56862"/>
            </a:srgbClr>
          </a:solidFill>
          <a:ln>
            <a:noFill/>
          </a:ln>
        </p:spPr>
        <p:txBody>
          <a:bodyPr spcFirstLastPara="1" wrap="square" lIns="91425" tIns="45700" rIns="91425" bIns="45700" anchor="ctr" anchorCtr="0">
            <a:noAutofit/>
          </a:bodyPr>
          <a:lstStyle/>
          <a:p>
            <a:pPr marL="57150" marR="72736" lvl="0" indent="0" algn="ctr" rtl="0">
              <a:lnSpc>
                <a:spcPct val="100000"/>
              </a:lnSpc>
              <a:spcBef>
                <a:spcPts val="0"/>
              </a:spcBef>
              <a:spcAft>
                <a:spcPts val="0"/>
              </a:spcAft>
              <a:buNone/>
            </a:pPr>
            <a:r>
              <a:rPr lang="en" sz="1200" b="1" i="0" u="none" strike="noStrike" cap="none">
                <a:solidFill>
                  <a:schemeClr val="lt1"/>
                </a:solidFill>
                <a:latin typeface="Book Antiqua"/>
                <a:ea typeface="Book Antiqua"/>
                <a:cs typeface="Book Antiqua"/>
                <a:sym typeface="Book Antiqua"/>
              </a:rPr>
              <a:t>These are the top 20 products by volume sold and we see a clear preference for Organic Produce!</a:t>
            </a:r>
            <a:endParaRPr sz="1200"/>
          </a:p>
        </p:txBody>
      </p:sp>
    </p:spTree>
    <p:extLst>
      <p:ext uri="{BB962C8B-B14F-4D97-AF65-F5344CB8AC3E}">
        <p14:creationId xmlns:p14="http://schemas.microsoft.com/office/powerpoint/2010/main" val="2494398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43"/>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r>
              <a:rPr lang="en">
                <a:solidFill>
                  <a:schemeClr val="dk1"/>
                </a:solidFill>
              </a:rPr>
              <a:t>Key Takeaways</a:t>
            </a:r>
          </a:p>
        </p:txBody>
      </p:sp>
      <p:sp>
        <p:nvSpPr>
          <p:cNvPr id="1523" name="Google Shape;1523;p43"/>
          <p:cNvSpPr/>
          <p:nvPr/>
        </p:nvSpPr>
        <p:spPr>
          <a:xfrm>
            <a:off x="6891989" y="1474100"/>
            <a:ext cx="1572600" cy="366000"/>
          </a:xfrm>
          <a:prstGeom prst="roundRect">
            <a:avLst>
              <a:gd name="adj" fmla="val 50000"/>
            </a:avLst>
          </a:prstGeom>
          <a:solidFill>
            <a:srgbClr val="FFFFFF"/>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chemeClr val="dk1"/>
                </a:solidFill>
                <a:latin typeface="Fira Sans Extra Condensed SemiBold"/>
                <a:ea typeface="Fira Sans Extra Condensed SemiBold"/>
                <a:cs typeface="Fira Sans Extra Condensed SemiBold"/>
                <a:sym typeface="Fira Sans Extra Condensed SemiBold"/>
              </a:rPr>
              <a:t>Neo4j</a:t>
            </a:r>
            <a:endParaRPr sz="1600">
              <a:solidFill>
                <a:schemeClr val="dk1"/>
              </a:solidFill>
              <a:latin typeface="Fira Sans Extra Condensed SemiBold"/>
              <a:ea typeface="Fira Sans Extra Condensed SemiBold"/>
              <a:cs typeface="Fira Sans Extra Condensed SemiBold"/>
              <a:sym typeface="Fira Sans Extra Condensed SemiBold"/>
            </a:endParaRPr>
          </a:p>
        </p:txBody>
      </p:sp>
      <p:cxnSp>
        <p:nvCxnSpPr>
          <p:cNvPr id="1524" name="Google Shape;1524;p43"/>
          <p:cNvCxnSpPr>
            <a:cxnSpLocks/>
          </p:cNvCxnSpPr>
          <p:nvPr/>
        </p:nvCxnSpPr>
        <p:spPr>
          <a:xfrm flipV="1">
            <a:off x="6153306" y="1652031"/>
            <a:ext cx="733713" cy="17338"/>
          </a:xfrm>
          <a:prstGeom prst="straightConnector1">
            <a:avLst/>
          </a:prstGeom>
          <a:noFill/>
          <a:ln w="28575" cap="flat" cmpd="sng">
            <a:solidFill>
              <a:schemeClr val="accent1"/>
            </a:solidFill>
            <a:prstDash val="solid"/>
            <a:round/>
            <a:headEnd type="none" w="med" len="med"/>
            <a:tailEnd type="none" w="med" len="med"/>
          </a:ln>
        </p:spPr>
      </p:cxnSp>
      <p:sp>
        <p:nvSpPr>
          <p:cNvPr id="1526" name="Google Shape;1526;p43"/>
          <p:cNvSpPr/>
          <p:nvPr/>
        </p:nvSpPr>
        <p:spPr>
          <a:xfrm>
            <a:off x="6862172" y="2563442"/>
            <a:ext cx="1572600" cy="366000"/>
          </a:xfrm>
          <a:prstGeom prst="roundRect">
            <a:avLst>
              <a:gd name="adj" fmla="val 50000"/>
            </a:avLst>
          </a:prstGeom>
          <a:solidFill>
            <a:srgbClr val="FFFFFF"/>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ctr">
              <a:buSzPts val="1100"/>
            </a:pPr>
            <a:r>
              <a:rPr lang="en-US" sz="1600" err="1">
                <a:solidFill>
                  <a:schemeClr val="dk1"/>
                </a:solidFill>
                <a:latin typeface="Fira Sans Extra Condensed SemiBold"/>
                <a:ea typeface="Fira Sans Extra Condensed SemiBold"/>
                <a:cs typeface="Fira Sans Extra Condensed SemiBold"/>
                <a:sym typeface="Fira Sans Extra Condensed SemiBold"/>
              </a:rPr>
              <a:t>OracleDB</a:t>
            </a:r>
          </a:p>
        </p:txBody>
      </p:sp>
      <p:cxnSp>
        <p:nvCxnSpPr>
          <p:cNvPr id="1527" name="Google Shape;1527;p43"/>
          <p:cNvCxnSpPr>
            <a:cxnSpLocks/>
          </p:cNvCxnSpPr>
          <p:nvPr/>
        </p:nvCxnSpPr>
        <p:spPr>
          <a:xfrm flipV="1">
            <a:off x="6102176" y="2743912"/>
            <a:ext cx="784844" cy="7399"/>
          </a:xfrm>
          <a:prstGeom prst="straightConnector1">
            <a:avLst/>
          </a:prstGeom>
          <a:noFill/>
          <a:ln w="28575" cap="flat" cmpd="sng">
            <a:solidFill>
              <a:schemeClr val="accent2"/>
            </a:solidFill>
            <a:prstDash val="solid"/>
            <a:round/>
            <a:headEnd type="none" w="med" len="med"/>
            <a:tailEnd type="none" w="med" len="med"/>
          </a:ln>
        </p:spPr>
      </p:cxnSp>
      <p:sp>
        <p:nvSpPr>
          <p:cNvPr id="1529" name="Google Shape;1529;p43"/>
          <p:cNvSpPr/>
          <p:nvPr/>
        </p:nvSpPr>
        <p:spPr>
          <a:xfrm>
            <a:off x="6842293" y="3632907"/>
            <a:ext cx="1572600" cy="366000"/>
          </a:xfrm>
          <a:prstGeom prst="roundRect">
            <a:avLst>
              <a:gd name="adj" fmla="val 50000"/>
            </a:avLst>
          </a:prstGeom>
          <a:solidFill>
            <a:srgbClr val="FFFFFF"/>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chemeClr val="dk1"/>
                </a:solidFill>
                <a:latin typeface="Fira Sans Extra Condensed SemiBold"/>
                <a:ea typeface="Fira Sans Extra Condensed SemiBold"/>
                <a:cs typeface="Fira Sans Extra Condensed SemiBold"/>
                <a:sym typeface="Fira Sans Extra Condensed SemiBold"/>
              </a:rPr>
              <a:t>MongoDB</a:t>
            </a:r>
            <a:endParaRPr sz="1600">
              <a:solidFill>
                <a:schemeClr val="dk1"/>
              </a:solidFill>
              <a:latin typeface="Fira Sans Extra Condensed SemiBold"/>
              <a:ea typeface="Fira Sans Extra Condensed SemiBold"/>
              <a:cs typeface="Fira Sans Extra Condensed SemiBold"/>
              <a:sym typeface="Fira Sans Extra Condensed SemiBold"/>
            </a:endParaRPr>
          </a:p>
        </p:txBody>
      </p:sp>
      <p:cxnSp>
        <p:nvCxnSpPr>
          <p:cNvPr id="1530" name="Google Shape;1530;p43"/>
          <p:cNvCxnSpPr>
            <a:cxnSpLocks/>
          </p:cNvCxnSpPr>
          <p:nvPr/>
        </p:nvCxnSpPr>
        <p:spPr>
          <a:xfrm flipV="1">
            <a:off x="6391846" y="3793500"/>
            <a:ext cx="460386" cy="12367"/>
          </a:xfrm>
          <a:prstGeom prst="straightConnector1">
            <a:avLst/>
          </a:prstGeom>
          <a:noFill/>
          <a:ln w="28575" cap="flat" cmpd="sng">
            <a:solidFill>
              <a:schemeClr val="accent3"/>
            </a:solidFill>
            <a:prstDash val="solid"/>
            <a:round/>
            <a:headEnd type="none" w="med" len="med"/>
            <a:tailEnd type="none" w="med" len="med"/>
          </a:ln>
        </p:spPr>
      </p:cxnSp>
      <p:sp>
        <p:nvSpPr>
          <p:cNvPr id="1536" name="Google Shape;1536;p43"/>
          <p:cNvSpPr/>
          <p:nvPr/>
        </p:nvSpPr>
        <p:spPr>
          <a:xfrm>
            <a:off x="3080843" y="3526757"/>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3"/>
          <p:cNvSpPr/>
          <p:nvPr/>
        </p:nvSpPr>
        <p:spPr>
          <a:xfrm>
            <a:off x="3100722" y="2457142"/>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3"/>
          <p:cNvSpPr/>
          <p:nvPr/>
        </p:nvSpPr>
        <p:spPr>
          <a:xfrm>
            <a:off x="3130539" y="1367850"/>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3"/>
          <p:cNvSpPr/>
          <p:nvPr/>
        </p:nvSpPr>
        <p:spPr>
          <a:xfrm>
            <a:off x="3343768" y="1469388"/>
            <a:ext cx="2943717" cy="400162"/>
          </a:xfrm>
          <a:prstGeom prst="rect">
            <a:avLst/>
          </a:prstGeom>
          <a:noFill/>
          <a:ln>
            <a:noFill/>
          </a:ln>
        </p:spPr>
        <p:txBody>
          <a:bodyPr spcFirstLastPara="1" wrap="square" lIns="548625" tIns="91425" rIns="182875" bIns="91425" anchor="ctr" anchorCtr="0">
            <a:noAutofit/>
          </a:bodyPr>
          <a:lstStyle/>
          <a:p>
            <a:pPr algn="ctr"/>
            <a:r>
              <a:rPr lang="en" sz="1100">
                <a:ea typeface="Roboto"/>
                <a:sym typeface="Roboto"/>
              </a:rPr>
              <a:t>scenarios where relationships are a primary focus, and graph traversal </a:t>
            </a:r>
            <a:r>
              <a:rPr lang="en" sz="1100">
                <a:solidFill>
                  <a:srgbClr val="000000"/>
                </a:solidFill>
                <a:ea typeface="Roboto"/>
                <a:sym typeface="Roboto"/>
              </a:rPr>
              <a:t>is </a:t>
            </a:r>
            <a:r>
              <a:rPr lang="en" sz="1100">
                <a:ea typeface="Roboto"/>
                <a:sym typeface="Roboto"/>
              </a:rPr>
              <a:t>a core requirement</a:t>
            </a:r>
            <a:endParaRPr lang="en-US" sz="1100"/>
          </a:p>
        </p:txBody>
      </p:sp>
      <p:cxnSp>
        <p:nvCxnSpPr>
          <p:cNvPr id="1539" name="Google Shape;1539;p43"/>
          <p:cNvCxnSpPr/>
          <p:nvPr/>
        </p:nvCxnSpPr>
        <p:spPr>
          <a:xfrm rot="10800000" flipH="1">
            <a:off x="1463727" y="1580788"/>
            <a:ext cx="1666800" cy="1330500"/>
          </a:xfrm>
          <a:prstGeom prst="straightConnector1">
            <a:avLst/>
          </a:prstGeom>
          <a:noFill/>
          <a:ln w="28575" cap="flat" cmpd="sng">
            <a:solidFill>
              <a:schemeClr val="accent1"/>
            </a:solidFill>
            <a:prstDash val="solid"/>
            <a:round/>
            <a:headEnd type="none" w="med" len="med"/>
            <a:tailEnd type="none" w="med" len="med"/>
          </a:ln>
        </p:spPr>
      </p:cxnSp>
      <p:sp>
        <p:nvSpPr>
          <p:cNvPr id="1540" name="Google Shape;1540;p43"/>
          <p:cNvSpPr/>
          <p:nvPr/>
        </p:nvSpPr>
        <p:spPr>
          <a:xfrm>
            <a:off x="3028839" y="1318300"/>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1"/>
                </a:solidFill>
                <a:latin typeface="Fira Sans Extra Condensed"/>
                <a:ea typeface="Fira Sans Extra Condensed"/>
                <a:cs typeface="Fira Sans Extra Condensed"/>
                <a:sym typeface="Fira Sans Extra Condensed"/>
              </a:rPr>
              <a:t>01</a:t>
            </a:r>
            <a:endParaRPr sz="2100" b="1">
              <a:solidFill>
                <a:schemeClr val="accent1"/>
              </a:solidFill>
              <a:latin typeface="Fira Sans Extra Condensed"/>
              <a:ea typeface="Fira Sans Extra Condensed"/>
              <a:cs typeface="Fira Sans Extra Condensed"/>
              <a:sym typeface="Fira Sans Extra Condensed"/>
            </a:endParaRPr>
          </a:p>
        </p:txBody>
      </p:sp>
      <p:sp>
        <p:nvSpPr>
          <p:cNvPr id="1528" name="Google Shape;1528;p43"/>
          <p:cNvSpPr/>
          <p:nvPr/>
        </p:nvSpPr>
        <p:spPr>
          <a:xfrm>
            <a:off x="3382090" y="2558730"/>
            <a:ext cx="3003350" cy="395193"/>
          </a:xfrm>
          <a:prstGeom prst="rect">
            <a:avLst/>
          </a:prstGeom>
          <a:noFill/>
          <a:ln>
            <a:noFill/>
          </a:ln>
        </p:spPr>
        <p:txBody>
          <a:bodyPr spcFirstLastPara="1" wrap="square" lIns="548625" tIns="91425" rIns="182875" bIns="91425" anchor="ctr" anchorCtr="0">
            <a:noAutofit/>
          </a:bodyPr>
          <a:lstStyle/>
          <a:p>
            <a:pPr algn="ctr"/>
            <a:r>
              <a:rPr lang="en" sz="1100">
                <a:ea typeface="Roboto"/>
                <a:sym typeface="Roboto"/>
              </a:rPr>
              <a:t>versatile use cases, where a mature and feature-rich RDBMS </a:t>
            </a:r>
            <a:r>
              <a:rPr lang="en" sz="1100">
                <a:solidFill>
                  <a:srgbClr val="000000"/>
                </a:solidFill>
                <a:ea typeface="Roboto"/>
                <a:sym typeface="Roboto"/>
              </a:rPr>
              <a:t>is </a:t>
            </a:r>
            <a:r>
              <a:rPr lang="en" sz="1100">
                <a:ea typeface="Roboto"/>
                <a:sym typeface="Roboto"/>
              </a:rPr>
              <a:t>necessary</a:t>
            </a:r>
            <a:endParaRPr lang="en-US" sz="1100"/>
          </a:p>
        </p:txBody>
      </p:sp>
      <p:cxnSp>
        <p:nvCxnSpPr>
          <p:cNvPr id="1541" name="Google Shape;1541;p43"/>
          <p:cNvCxnSpPr/>
          <p:nvPr/>
        </p:nvCxnSpPr>
        <p:spPr>
          <a:xfrm flipV="1">
            <a:off x="1463726" y="2758799"/>
            <a:ext cx="1570069" cy="162183"/>
          </a:xfrm>
          <a:prstGeom prst="straightConnector1">
            <a:avLst/>
          </a:prstGeom>
          <a:noFill/>
          <a:ln w="28575" cap="flat" cmpd="sng">
            <a:solidFill>
              <a:schemeClr val="accent2"/>
            </a:solidFill>
            <a:prstDash val="solid"/>
            <a:round/>
            <a:headEnd type="none" w="med" len="med"/>
            <a:tailEnd type="none" w="med" len="med"/>
          </a:ln>
        </p:spPr>
      </p:cxnSp>
      <p:sp>
        <p:nvSpPr>
          <p:cNvPr id="1542" name="Google Shape;1542;p43"/>
          <p:cNvSpPr/>
          <p:nvPr/>
        </p:nvSpPr>
        <p:spPr>
          <a:xfrm>
            <a:off x="2999022" y="2407642"/>
            <a:ext cx="692400" cy="692400"/>
          </a:xfrm>
          <a:prstGeom prst="ellipse">
            <a:avLst/>
          </a:prstGeom>
          <a:solidFill>
            <a:srgbClr val="FFFFFF"/>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2"/>
                </a:solidFill>
                <a:latin typeface="Fira Sans Extra Condensed"/>
                <a:ea typeface="Fira Sans Extra Condensed"/>
                <a:cs typeface="Fira Sans Extra Condensed"/>
                <a:sym typeface="Fira Sans Extra Condensed"/>
              </a:rPr>
              <a:t>02</a:t>
            </a:r>
            <a:endParaRPr sz="2100" b="1">
              <a:solidFill>
                <a:schemeClr val="accent2"/>
              </a:solidFill>
              <a:latin typeface="Fira Sans Extra Condensed"/>
              <a:ea typeface="Fira Sans Extra Condensed"/>
              <a:cs typeface="Fira Sans Extra Condensed"/>
              <a:sym typeface="Fira Sans Extra Condensed"/>
            </a:endParaRPr>
          </a:p>
        </p:txBody>
      </p:sp>
      <p:sp>
        <p:nvSpPr>
          <p:cNvPr id="1531" name="Google Shape;1531;p43"/>
          <p:cNvSpPr/>
          <p:nvPr/>
        </p:nvSpPr>
        <p:spPr>
          <a:xfrm>
            <a:off x="3234439" y="3628194"/>
            <a:ext cx="3217043" cy="400162"/>
          </a:xfrm>
          <a:prstGeom prst="rect">
            <a:avLst/>
          </a:prstGeom>
          <a:noFill/>
          <a:ln>
            <a:noFill/>
          </a:ln>
        </p:spPr>
        <p:txBody>
          <a:bodyPr spcFirstLastPara="1" wrap="square" lIns="548625" tIns="91425" rIns="182875" bIns="91425" anchor="ctr" anchorCtr="0">
            <a:noAutofit/>
          </a:bodyPr>
          <a:lstStyle/>
          <a:p>
            <a:pPr algn="ctr"/>
            <a:r>
              <a:rPr lang="en" sz="1100">
                <a:ea typeface="Roboto"/>
                <a:sym typeface="Roboto"/>
              </a:rPr>
              <a:t>need a flexible schema and want to scale horizontally to handle large amounts of data</a:t>
            </a:r>
            <a:endParaRPr lang="en-US" sz="1100"/>
          </a:p>
        </p:txBody>
      </p:sp>
      <p:cxnSp>
        <p:nvCxnSpPr>
          <p:cNvPr id="1543" name="Google Shape;1543;p43"/>
          <p:cNvCxnSpPr/>
          <p:nvPr/>
        </p:nvCxnSpPr>
        <p:spPr>
          <a:xfrm>
            <a:off x="1463727" y="2901330"/>
            <a:ext cx="1555161" cy="852390"/>
          </a:xfrm>
          <a:prstGeom prst="straightConnector1">
            <a:avLst/>
          </a:prstGeom>
          <a:noFill/>
          <a:ln w="28575" cap="flat" cmpd="sng">
            <a:solidFill>
              <a:schemeClr val="accent3"/>
            </a:solidFill>
            <a:prstDash val="solid"/>
            <a:round/>
            <a:headEnd type="none" w="med" len="med"/>
            <a:tailEnd type="none" w="med" len="med"/>
          </a:ln>
        </p:spPr>
      </p:cxnSp>
      <p:sp>
        <p:nvSpPr>
          <p:cNvPr id="1544" name="Google Shape;1544;p43"/>
          <p:cNvSpPr/>
          <p:nvPr/>
        </p:nvSpPr>
        <p:spPr>
          <a:xfrm>
            <a:off x="2979143" y="3477107"/>
            <a:ext cx="692400" cy="692400"/>
          </a:xfrm>
          <a:prstGeom prst="ellipse">
            <a:avLst/>
          </a:prstGeom>
          <a:solidFill>
            <a:srgbClr val="FFFFFF"/>
          </a:solidFill>
          <a:ln w="28575" cap="flat" cmpd="sng">
            <a:solidFill>
              <a:schemeClr val="accent3"/>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3"/>
                </a:solidFill>
                <a:latin typeface="Fira Sans Extra Condensed"/>
                <a:ea typeface="Fira Sans Extra Condensed"/>
                <a:cs typeface="Fira Sans Extra Condensed"/>
                <a:sym typeface="Fira Sans Extra Condensed"/>
              </a:rPr>
              <a:t>03</a:t>
            </a:r>
            <a:endParaRPr sz="2100" b="1">
              <a:solidFill>
                <a:schemeClr val="accent3"/>
              </a:solidFill>
              <a:latin typeface="Fira Sans Extra Condensed"/>
              <a:ea typeface="Fira Sans Extra Condensed"/>
              <a:cs typeface="Fira Sans Extra Condensed"/>
              <a:sym typeface="Fira Sans Extra Condensed"/>
            </a:endParaRPr>
          </a:p>
        </p:txBody>
      </p:sp>
      <p:sp>
        <p:nvSpPr>
          <p:cNvPr id="1547" name="Google Shape;1547;p43"/>
          <p:cNvSpPr/>
          <p:nvPr/>
        </p:nvSpPr>
        <p:spPr>
          <a:xfrm>
            <a:off x="424364" y="1801071"/>
            <a:ext cx="2073000" cy="21378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8" name="Google Shape;1548;p43"/>
          <p:cNvGrpSpPr/>
          <p:nvPr/>
        </p:nvGrpSpPr>
        <p:grpSpPr>
          <a:xfrm>
            <a:off x="1140839" y="2290383"/>
            <a:ext cx="640090" cy="640086"/>
            <a:chOff x="-2571737" y="2403625"/>
            <a:chExt cx="292225" cy="291425"/>
          </a:xfrm>
        </p:grpSpPr>
        <p:sp>
          <p:nvSpPr>
            <p:cNvPr id="1549" name="Google Shape;1549;p43"/>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3"/>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3"/>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3"/>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3"/>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3"/>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3"/>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6" name="Google Shape;1556;p43"/>
          <p:cNvSpPr/>
          <p:nvPr/>
        </p:nvSpPr>
        <p:spPr>
          <a:xfrm>
            <a:off x="238539" y="3078200"/>
            <a:ext cx="2444700" cy="4815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algn="ctr">
              <a:buSzPts val="1100"/>
            </a:pPr>
            <a:r>
              <a:rPr lang="en" sz="1600" b="1">
                <a:solidFill>
                  <a:schemeClr val="dk1"/>
                </a:solidFill>
                <a:latin typeface="Fira Sans Extra Condensed"/>
                <a:ea typeface="Fira Sans Extra Condensed"/>
                <a:cs typeface="Fira Sans Extra Condensed"/>
              </a:rPr>
              <a:t>It’s a continuous process</a:t>
            </a:r>
          </a:p>
        </p:txBody>
      </p:sp>
    </p:spTree>
    <p:extLst>
      <p:ext uri="{BB962C8B-B14F-4D97-AF65-F5344CB8AC3E}">
        <p14:creationId xmlns:p14="http://schemas.microsoft.com/office/powerpoint/2010/main" val="22081369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43"/>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r>
              <a:rPr lang="en">
                <a:solidFill>
                  <a:schemeClr val="dk1"/>
                </a:solidFill>
              </a:rPr>
              <a:t>Future Steps</a:t>
            </a:r>
            <a:endParaRPr lang="en-US"/>
          </a:p>
        </p:txBody>
      </p:sp>
      <p:sp>
        <p:nvSpPr>
          <p:cNvPr id="1536" name="Google Shape;1536;p43"/>
          <p:cNvSpPr/>
          <p:nvPr/>
        </p:nvSpPr>
        <p:spPr>
          <a:xfrm>
            <a:off x="3915730" y="3566514"/>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1537" name="Google Shape;1537;p43"/>
          <p:cNvSpPr/>
          <p:nvPr/>
        </p:nvSpPr>
        <p:spPr>
          <a:xfrm>
            <a:off x="4134392" y="2521747"/>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3"/>
          <p:cNvSpPr/>
          <p:nvPr/>
        </p:nvSpPr>
        <p:spPr>
          <a:xfrm>
            <a:off x="4218874" y="1407607"/>
            <a:ext cx="3060652"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aseline="0">
                <a:latin typeface="Arial"/>
              </a:rPr>
              <a:t>Identifying Clusters/ Customer Segmentation</a:t>
            </a:r>
            <a:endParaRPr lang="en-US"/>
          </a:p>
        </p:txBody>
      </p:sp>
      <p:sp>
        <p:nvSpPr>
          <p:cNvPr id="1525" name="Google Shape;1525;p43"/>
          <p:cNvSpPr/>
          <p:nvPr/>
        </p:nvSpPr>
        <p:spPr>
          <a:xfrm>
            <a:off x="4178655" y="1509145"/>
            <a:ext cx="3361160" cy="400162"/>
          </a:xfrm>
          <a:prstGeom prst="rect">
            <a:avLst/>
          </a:prstGeom>
          <a:noFill/>
          <a:ln>
            <a:noFill/>
          </a:ln>
        </p:spPr>
        <p:txBody>
          <a:bodyPr spcFirstLastPara="1" wrap="square" lIns="548625" tIns="91425" rIns="182875" bIns="91425" anchor="ctr" anchorCtr="0">
            <a:noAutofit/>
          </a:bodyPr>
          <a:lstStyle/>
          <a:p>
            <a:pPr algn="ctr"/>
            <a:endParaRPr lang="en" sz="1100" dirty="0">
              <a:ea typeface="Roboto"/>
            </a:endParaRPr>
          </a:p>
        </p:txBody>
      </p:sp>
      <p:cxnSp>
        <p:nvCxnSpPr>
          <p:cNvPr id="1539" name="Google Shape;1539;p43"/>
          <p:cNvCxnSpPr/>
          <p:nvPr/>
        </p:nvCxnSpPr>
        <p:spPr>
          <a:xfrm rot="10800000" flipH="1">
            <a:off x="2298614" y="1620545"/>
            <a:ext cx="1666800" cy="1330500"/>
          </a:xfrm>
          <a:prstGeom prst="straightConnector1">
            <a:avLst/>
          </a:prstGeom>
          <a:noFill/>
          <a:ln w="28575" cap="flat" cmpd="sng">
            <a:solidFill>
              <a:schemeClr val="accent1"/>
            </a:solidFill>
            <a:prstDash val="solid"/>
            <a:round/>
            <a:headEnd type="none" w="med" len="med"/>
            <a:tailEnd type="none" w="med" len="med"/>
          </a:ln>
        </p:spPr>
      </p:cxnSp>
      <p:sp>
        <p:nvSpPr>
          <p:cNvPr id="1540" name="Google Shape;1540;p43"/>
          <p:cNvSpPr/>
          <p:nvPr/>
        </p:nvSpPr>
        <p:spPr>
          <a:xfrm>
            <a:off x="3863726" y="1358057"/>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1"/>
                </a:solidFill>
                <a:latin typeface="Fira Sans Extra Condensed"/>
                <a:ea typeface="Fira Sans Extra Condensed"/>
                <a:cs typeface="Fira Sans Extra Condensed"/>
                <a:sym typeface="Fira Sans Extra Condensed"/>
              </a:rPr>
              <a:t>01</a:t>
            </a:r>
            <a:endParaRPr sz="2100" b="1">
              <a:solidFill>
                <a:schemeClr val="accent1"/>
              </a:solidFill>
              <a:latin typeface="Fira Sans Extra Condensed"/>
              <a:ea typeface="Fira Sans Extra Condensed"/>
              <a:cs typeface="Fira Sans Extra Condensed"/>
              <a:sym typeface="Fira Sans Extra Condensed"/>
            </a:endParaRPr>
          </a:p>
        </p:txBody>
      </p:sp>
      <p:sp>
        <p:nvSpPr>
          <p:cNvPr id="1528" name="Google Shape;1528;p43"/>
          <p:cNvSpPr/>
          <p:nvPr/>
        </p:nvSpPr>
        <p:spPr>
          <a:xfrm>
            <a:off x="4162312" y="2702848"/>
            <a:ext cx="2322519" cy="395193"/>
          </a:xfrm>
          <a:prstGeom prst="rect">
            <a:avLst/>
          </a:prstGeom>
          <a:noFill/>
          <a:ln>
            <a:noFill/>
          </a:ln>
        </p:spPr>
        <p:txBody>
          <a:bodyPr spcFirstLastPara="1" wrap="square" lIns="548625" tIns="91425" rIns="182875" bIns="91425" anchor="ctr" anchorCtr="0">
            <a:noAutofit/>
          </a:bodyPr>
          <a:lstStyle/>
          <a:p>
            <a:pPr algn="ctr"/>
            <a:r>
              <a:rPr lang="en" sz="1100" dirty="0">
                <a:ea typeface="Roboto"/>
              </a:rPr>
              <a:t>Customer Targeting</a:t>
            </a:r>
          </a:p>
          <a:p>
            <a:pPr algn="ctr"/>
            <a:endParaRPr lang="en" sz="1100" dirty="0">
              <a:ea typeface="Roboto"/>
            </a:endParaRPr>
          </a:p>
        </p:txBody>
      </p:sp>
      <p:cxnSp>
        <p:nvCxnSpPr>
          <p:cNvPr id="1541" name="Google Shape;1541;p43"/>
          <p:cNvCxnSpPr/>
          <p:nvPr/>
        </p:nvCxnSpPr>
        <p:spPr>
          <a:xfrm flipV="1">
            <a:off x="2298613" y="2798556"/>
            <a:ext cx="1570069" cy="162183"/>
          </a:xfrm>
          <a:prstGeom prst="straightConnector1">
            <a:avLst/>
          </a:prstGeom>
          <a:noFill/>
          <a:ln w="28575" cap="flat" cmpd="sng">
            <a:solidFill>
              <a:schemeClr val="accent2"/>
            </a:solidFill>
            <a:prstDash val="solid"/>
            <a:round/>
            <a:headEnd type="none" w="med" len="med"/>
            <a:tailEnd type="none" w="med" len="med"/>
          </a:ln>
        </p:spPr>
      </p:cxnSp>
      <p:sp>
        <p:nvSpPr>
          <p:cNvPr id="1542" name="Google Shape;1542;p43"/>
          <p:cNvSpPr/>
          <p:nvPr/>
        </p:nvSpPr>
        <p:spPr>
          <a:xfrm>
            <a:off x="3833909" y="2447399"/>
            <a:ext cx="692400" cy="692400"/>
          </a:xfrm>
          <a:prstGeom prst="ellipse">
            <a:avLst/>
          </a:prstGeom>
          <a:solidFill>
            <a:srgbClr val="FFFFFF"/>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2"/>
                </a:solidFill>
                <a:latin typeface="Fira Sans Extra Condensed"/>
                <a:ea typeface="Fira Sans Extra Condensed"/>
                <a:cs typeface="Fira Sans Extra Condensed"/>
                <a:sym typeface="Fira Sans Extra Condensed"/>
              </a:rPr>
              <a:t>02</a:t>
            </a:r>
            <a:endParaRPr sz="2100" b="1">
              <a:solidFill>
                <a:schemeClr val="accent2"/>
              </a:solidFill>
              <a:latin typeface="Fira Sans Extra Condensed"/>
              <a:ea typeface="Fira Sans Extra Condensed"/>
              <a:cs typeface="Fira Sans Extra Condensed"/>
              <a:sym typeface="Fira Sans Extra Condensed"/>
            </a:endParaRPr>
          </a:p>
        </p:txBody>
      </p:sp>
      <p:sp>
        <p:nvSpPr>
          <p:cNvPr id="1531" name="Google Shape;1531;p43"/>
          <p:cNvSpPr/>
          <p:nvPr/>
        </p:nvSpPr>
        <p:spPr>
          <a:xfrm>
            <a:off x="4069326" y="3667951"/>
            <a:ext cx="3217043" cy="400162"/>
          </a:xfrm>
          <a:prstGeom prst="rect">
            <a:avLst/>
          </a:prstGeom>
          <a:noFill/>
          <a:ln>
            <a:noFill/>
          </a:ln>
        </p:spPr>
        <p:txBody>
          <a:bodyPr spcFirstLastPara="1" wrap="square" lIns="548625" tIns="91425" rIns="182875" bIns="91425" anchor="ctr" anchorCtr="0">
            <a:noAutofit/>
          </a:bodyPr>
          <a:lstStyle/>
          <a:p>
            <a:pPr algn="ctr"/>
            <a:endParaRPr lang="en" sz="1100">
              <a:ea typeface="Roboto"/>
            </a:endParaRPr>
          </a:p>
        </p:txBody>
      </p:sp>
      <p:cxnSp>
        <p:nvCxnSpPr>
          <p:cNvPr id="1543" name="Google Shape;1543;p43"/>
          <p:cNvCxnSpPr/>
          <p:nvPr/>
        </p:nvCxnSpPr>
        <p:spPr>
          <a:xfrm>
            <a:off x="2298614" y="2941087"/>
            <a:ext cx="1555161" cy="852390"/>
          </a:xfrm>
          <a:prstGeom prst="straightConnector1">
            <a:avLst/>
          </a:prstGeom>
          <a:noFill/>
          <a:ln w="28575" cap="flat" cmpd="sng">
            <a:solidFill>
              <a:schemeClr val="accent3"/>
            </a:solidFill>
            <a:prstDash val="solid"/>
            <a:round/>
            <a:headEnd type="none" w="med" len="med"/>
            <a:tailEnd type="none" w="med" len="med"/>
          </a:ln>
        </p:spPr>
      </p:cxnSp>
      <p:sp>
        <p:nvSpPr>
          <p:cNvPr id="1544" name="Google Shape;1544;p43"/>
          <p:cNvSpPr/>
          <p:nvPr/>
        </p:nvSpPr>
        <p:spPr>
          <a:xfrm>
            <a:off x="3814030" y="3516864"/>
            <a:ext cx="692400" cy="692400"/>
          </a:xfrm>
          <a:prstGeom prst="ellipse">
            <a:avLst/>
          </a:prstGeom>
          <a:solidFill>
            <a:srgbClr val="FFFFFF"/>
          </a:solidFill>
          <a:ln w="28575" cap="flat" cmpd="sng">
            <a:solidFill>
              <a:schemeClr val="accent3"/>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3"/>
                </a:solidFill>
                <a:latin typeface="Fira Sans Extra Condensed"/>
                <a:ea typeface="Fira Sans Extra Condensed"/>
                <a:cs typeface="Fira Sans Extra Condensed"/>
                <a:sym typeface="Fira Sans Extra Condensed"/>
              </a:rPr>
              <a:t>03</a:t>
            </a:r>
            <a:endParaRPr sz="2100" b="1">
              <a:solidFill>
                <a:schemeClr val="accent3"/>
              </a:solidFill>
              <a:latin typeface="Fira Sans Extra Condensed"/>
              <a:ea typeface="Fira Sans Extra Condensed"/>
              <a:cs typeface="Fira Sans Extra Condensed"/>
              <a:sym typeface="Fira Sans Extra Condensed"/>
            </a:endParaRPr>
          </a:p>
        </p:txBody>
      </p:sp>
      <p:sp>
        <p:nvSpPr>
          <p:cNvPr id="1547" name="Google Shape;1547;p43"/>
          <p:cNvSpPr/>
          <p:nvPr/>
        </p:nvSpPr>
        <p:spPr>
          <a:xfrm>
            <a:off x="1259251" y="1840828"/>
            <a:ext cx="2073000" cy="21378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8" name="Google Shape;1548;p43"/>
          <p:cNvGrpSpPr/>
          <p:nvPr/>
        </p:nvGrpSpPr>
        <p:grpSpPr>
          <a:xfrm>
            <a:off x="1975726" y="2330140"/>
            <a:ext cx="640090" cy="640086"/>
            <a:chOff x="-2571737" y="2403625"/>
            <a:chExt cx="292225" cy="291425"/>
          </a:xfrm>
        </p:grpSpPr>
        <p:sp>
          <p:nvSpPr>
            <p:cNvPr id="1549" name="Google Shape;1549;p43"/>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3"/>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3"/>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3"/>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3"/>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3"/>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3"/>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6" name="Google Shape;1556;p43"/>
          <p:cNvSpPr/>
          <p:nvPr/>
        </p:nvSpPr>
        <p:spPr>
          <a:xfrm>
            <a:off x="1073426" y="3117957"/>
            <a:ext cx="2444700" cy="4815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algn="ctr">
              <a:buSzPts val="1100"/>
            </a:pPr>
            <a:r>
              <a:rPr lang="en" sz="1600" b="1">
                <a:solidFill>
                  <a:schemeClr val="dk1"/>
                </a:solidFill>
                <a:latin typeface="Fira Sans Extra Condensed"/>
                <a:ea typeface="Fira Sans Extra Condensed"/>
                <a:cs typeface="Fira Sans Extra Condensed"/>
              </a:rPr>
              <a:t>Applications</a:t>
            </a:r>
          </a:p>
        </p:txBody>
      </p:sp>
      <p:sp>
        <p:nvSpPr>
          <p:cNvPr id="2" name="Google Shape;1528;p43">
            <a:extLst>
              <a:ext uri="{FF2B5EF4-FFF2-40B4-BE49-F238E27FC236}">
                <a16:creationId xmlns:a16="http://schemas.microsoft.com/office/drawing/2014/main" id="{C6ADB7A7-C3C0-BFC3-3519-4602D3C050C1}"/>
              </a:ext>
            </a:extLst>
          </p:cNvPr>
          <p:cNvSpPr/>
          <p:nvPr/>
        </p:nvSpPr>
        <p:spPr>
          <a:xfrm>
            <a:off x="4023164" y="3676882"/>
            <a:ext cx="3003350" cy="395193"/>
          </a:xfrm>
          <a:prstGeom prst="rect">
            <a:avLst/>
          </a:prstGeom>
          <a:noFill/>
          <a:ln>
            <a:noFill/>
          </a:ln>
        </p:spPr>
        <p:txBody>
          <a:bodyPr spcFirstLastPara="1" wrap="square" lIns="548625" tIns="91425" rIns="182875" bIns="91425" anchor="ctr" anchorCtr="0">
            <a:noAutofit/>
          </a:bodyPr>
          <a:lstStyle/>
          <a:p>
            <a:pPr algn="ctr"/>
            <a:r>
              <a:rPr lang="en" sz="1100">
                <a:ea typeface="Roboto"/>
              </a:rPr>
              <a:t>Recommender System using Collaborative Filtering </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BA8D0-56C3-40AE-6139-31F6C039FC7E}"/>
              </a:ext>
            </a:extLst>
          </p:cNvPr>
          <p:cNvSpPr>
            <a:spLocks noGrp="1"/>
          </p:cNvSpPr>
          <p:nvPr>
            <p:ph type="title"/>
          </p:nvPr>
        </p:nvSpPr>
        <p:spPr>
          <a:xfrm>
            <a:off x="571500" y="2261057"/>
            <a:ext cx="8229600" cy="481500"/>
          </a:xfrm>
        </p:spPr>
        <p:txBody>
          <a:bodyPr/>
          <a:lstStyle/>
          <a:p>
            <a:r>
              <a:rPr lang="en-US"/>
              <a:t>THANK YOU!</a:t>
            </a:r>
          </a:p>
        </p:txBody>
      </p:sp>
    </p:spTree>
    <p:extLst>
      <p:ext uri="{BB962C8B-B14F-4D97-AF65-F5344CB8AC3E}">
        <p14:creationId xmlns:p14="http://schemas.microsoft.com/office/powerpoint/2010/main" val="3230183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95" name="Google Shape;295;p19"/>
          <p:cNvSpPr txBox="1"/>
          <p:nvPr/>
        </p:nvSpPr>
        <p:spPr>
          <a:xfrm>
            <a:off x="245283" y="3746077"/>
            <a:ext cx="1935631" cy="1169700"/>
          </a:xfrm>
          <a:prstGeom prst="rect">
            <a:avLst/>
          </a:prstGeom>
          <a:noFill/>
          <a:ln>
            <a:noFill/>
          </a:ln>
        </p:spPr>
        <p:txBody>
          <a:bodyPr spcFirstLastPara="1" wrap="square" lIns="91425" tIns="91425" rIns="91425" bIns="91425" anchor="t" anchorCtr="0">
            <a:noAutofit/>
          </a:bodyPr>
          <a:lstStyle/>
          <a:p>
            <a:pPr marL="171450" lvl="0" indent="-171450" rtl="0">
              <a:lnSpc>
                <a:spcPct val="115000"/>
              </a:lnSpc>
              <a:spcBef>
                <a:spcPts val="0"/>
              </a:spcBef>
              <a:spcAft>
                <a:spcPts val="0"/>
              </a:spcAft>
              <a:buFont typeface="Arial" panose="020B0604020202020204" pitchFamily="34" charset="0"/>
              <a:buChar char="•"/>
            </a:pPr>
            <a:r>
              <a:rPr lang="en-US" sz="1100">
                <a:solidFill>
                  <a:schemeClr val="dk1"/>
                </a:solidFill>
                <a:latin typeface="Roboto"/>
                <a:ea typeface="Roboto"/>
                <a:cs typeface="Roboto"/>
                <a:sym typeface="Roboto"/>
              </a:rPr>
              <a:t>Tracks and follow products in the supply chain</a:t>
            </a:r>
          </a:p>
          <a:p>
            <a:pPr marL="171450" lvl="0" indent="-171450" rtl="0">
              <a:lnSpc>
                <a:spcPct val="115000"/>
              </a:lnSpc>
              <a:spcBef>
                <a:spcPts val="0"/>
              </a:spcBef>
              <a:spcAft>
                <a:spcPts val="0"/>
              </a:spcAft>
              <a:buFont typeface="Arial" panose="020B0604020202020204" pitchFamily="34" charset="0"/>
              <a:buChar char="•"/>
            </a:pPr>
            <a:r>
              <a:rPr lang="en-US" sz="1100">
                <a:solidFill>
                  <a:schemeClr val="dk1"/>
                </a:solidFill>
                <a:latin typeface="Roboto"/>
                <a:ea typeface="Roboto"/>
                <a:cs typeface="Roboto"/>
                <a:sym typeface="Roboto"/>
              </a:rPr>
              <a:t>Stores all the information related to a product and their relationships</a:t>
            </a:r>
          </a:p>
        </p:txBody>
      </p:sp>
      <p:sp>
        <p:nvSpPr>
          <p:cNvPr id="290" name="Google Shape;290;p19"/>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Problem Definition</a:t>
            </a:r>
            <a:endParaRPr/>
          </a:p>
        </p:txBody>
      </p:sp>
      <p:sp>
        <p:nvSpPr>
          <p:cNvPr id="291" name="Google Shape;291;p19"/>
          <p:cNvSpPr txBox="1"/>
          <p:nvPr/>
        </p:nvSpPr>
        <p:spPr>
          <a:xfrm>
            <a:off x="337573" y="1654448"/>
            <a:ext cx="3686683" cy="705000"/>
          </a:xfrm>
          <a:prstGeom prst="rect">
            <a:avLst/>
          </a:prstGeom>
          <a:noFill/>
          <a:ln>
            <a:noFill/>
          </a:ln>
        </p:spPr>
        <p:txBody>
          <a:bodyPr spcFirstLastPara="1" wrap="square" lIns="228600" tIns="228600" rIns="228600" bIns="228600" anchor="ctr" anchorCtr="0">
            <a:noAutofit/>
          </a:bodyPr>
          <a:lstStyle/>
          <a:p>
            <a:pPr>
              <a:lnSpc>
                <a:spcPct val="115000"/>
              </a:lnSpc>
            </a:pPr>
            <a:r>
              <a:rPr lang="en-US" sz="1100">
                <a:solidFill>
                  <a:schemeClr val="dk1"/>
                </a:solidFill>
                <a:latin typeface="Roboto"/>
                <a:ea typeface="Roboto"/>
                <a:cs typeface="Roboto"/>
                <a:sym typeface="Fira Sans Extra Condensed"/>
              </a:rPr>
              <a:t>Supply chains face all kind of challenges, a primary one being able to track products and their different relationships. Our first system Publix Real-Time Tracking Database:</a:t>
            </a:r>
          </a:p>
        </p:txBody>
      </p:sp>
      <p:sp>
        <p:nvSpPr>
          <p:cNvPr id="297" name="Google Shape;297;p19"/>
          <p:cNvSpPr txBox="1"/>
          <p:nvPr/>
        </p:nvSpPr>
        <p:spPr>
          <a:xfrm>
            <a:off x="2180914" y="3716228"/>
            <a:ext cx="1830499" cy="1169700"/>
          </a:xfrm>
          <a:prstGeom prst="rect">
            <a:avLst/>
          </a:prstGeom>
          <a:noFill/>
          <a:ln>
            <a:noFill/>
          </a:ln>
        </p:spPr>
        <p:txBody>
          <a:bodyPr spcFirstLastPara="1" wrap="square" lIns="91425" tIns="91425" rIns="91425" bIns="91425" anchor="t" anchorCtr="0">
            <a:noAutofit/>
          </a:bodyPr>
          <a:lstStyle/>
          <a:p>
            <a:pPr marL="171450" lvl="0" indent="-171450" rtl="0">
              <a:lnSpc>
                <a:spcPct val="115000"/>
              </a:lnSpc>
              <a:spcBef>
                <a:spcPts val="0"/>
              </a:spcBef>
              <a:spcAft>
                <a:spcPts val="0"/>
              </a:spcAft>
              <a:buFont typeface="Arial" panose="020B0604020202020204" pitchFamily="34" charset="0"/>
              <a:buChar char="•"/>
            </a:pPr>
            <a:r>
              <a:rPr lang="en-US" sz="1100">
                <a:solidFill>
                  <a:schemeClr val="dk1"/>
                </a:solidFill>
                <a:latin typeface="Roboto"/>
                <a:ea typeface="Roboto"/>
                <a:cs typeface="Roboto"/>
                <a:sym typeface="Roboto"/>
              </a:rPr>
              <a:t>Helps identifying critical parts of the supply chain </a:t>
            </a:r>
          </a:p>
          <a:p>
            <a:pPr marL="171450" lvl="0" indent="-171450" rtl="0">
              <a:lnSpc>
                <a:spcPct val="115000"/>
              </a:lnSpc>
              <a:spcBef>
                <a:spcPts val="0"/>
              </a:spcBef>
              <a:spcAft>
                <a:spcPts val="0"/>
              </a:spcAft>
              <a:buFont typeface="Arial" panose="020B0604020202020204" pitchFamily="34" charset="0"/>
              <a:buChar char="•"/>
            </a:pPr>
            <a:r>
              <a:rPr lang="en-US" sz="1100">
                <a:solidFill>
                  <a:schemeClr val="dk1"/>
                </a:solidFill>
                <a:latin typeface="Roboto"/>
                <a:ea typeface="Roboto"/>
                <a:cs typeface="Roboto"/>
                <a:sym typeface="Roboto"/>
              </a:rPr>
              <a:t>Avoids overloading resources and destination errors</a:t>
            </a:r>
          </a:p>
        </p:txBody>
      </p:sp>
      <p:sp>
        <p:nvSpPr>
          <p:cNvPr id="2" name="Rectangle: Rounded Corners 1">
            <a:extLst>
              <a:ext uri="{FF2B5EF4-FFF2-40B4-BE49-F238E27FC236}">
                <a16:creationId xmlns:a16="http://schemas.microsoft.com/office/drawing/2014/main" id="{5835C5BE-86A1-EE67-8D7B-13394CE49024}"/>
              </a:ext>
            </a:extLst>
          </p:cNvPr>
          <p:cNvSpPr/>
          <p:nvPr/>
        </p:nvSpPr>
        <p:spPr>
          <a:xfrm>
            <a:off x="167148" y="1170039"/>
            <a:ext cx="3724081" cy="355905"/>
          </a:xfrm>
          <a:prstGeom prst="roundRect">
            <a:avLst/>
          </a:prstGeom>
          <a:solidFill>
            <a:schemeClr val="bg1">
              <a:lumMod val="85000"/>
            </a:schemeClr>
          </a:solidFill>
          <a:ln w="190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Supply Chain Department</a:t>
            </a:r>
          </a:p>
        </p:txBody>
      </p:sp>
      <p:sp>
        <p:nvSpPr>
          <p:cNvPr id="3" name="Rectangle: Rounded Corners 2">
            <a:extLst>
              <a:ext uri="{FF2B5EF4-FFF2-40B4-BE49-F238E27FC236}">
                <a16:creationId xmlns:a16="http://schemas.microsoft.com/office/drawing/2014/main" id="{EBB9905C-1D02-9009-2CBB-E47DB6CC3844}"/>
              </a:ext>
            </a:extLst>
          </p:cNvPr>
          <p:cNvSpPr/>
          <p:nvPr/>
        </p:nvSpPr>
        <p:spPr>
          <a:xfrm>
            <a:off x="5110499" y="1171594"/>
            <a:ext cx="3724081" cy="355905"/>
          </a:xfrm>
          <a:prstGeom prst="roundRect">
            <a:avLst/>
          </a:prstGeom>
          <a:solidFill>
            <a:schemeClr val="bg1">
              <a:lumMod val="85000"/>
            </a:schemeClr>
          </a:solidFill>
          <a:ln w="190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Sales Department</a:t>
            </a:r>
          </a:p>
        </p:txBody>
      </p:sp>
      <p:pic>
        <p:nvPicPr>
          <p:cNvPr id="22" name="Picture 21">
            <a:extLst>
              <a:ext uri="{FF2B5EF4-FFF2-40B4-BE49-F238E27FC236}">
                <a16:creationId xmlns:a16="http://schemas.microsoft.com/office/drawing/2014/main" id="{6C88C663-AB35-2E52-2D9E-B4970E06A266}"/>
              </a:ext>
            </a:extLst>
          </p:cNvPr>
          <p:cNvPicPr>
            <a:picLocks noChangeAspect="1"/>
          </p:cNvPicPr>
          <p:nvPr/>
        </p:nvPicPr>
        <p:blipFill>
          <a:blip r:embed="rId3"/>
          <a:stretch>
            <a:fillRect/>
          </a:stretch>
        </p:blipFill>
        <p:spPr>
          <a:xfrm>
            <a:off x="996585" y="2553626"/>
            <a:ext cx="3027671" cy="1014862"/>
          </a:xfrm>
          <a:prstGeom prst="rect">
            <a:avLst/>
          </a:prstGeom>
        </p:spPr>
      </p:pic>
      <p:pic>
        <p:nvPicPr>
          <p:cNvPr id="34" name="Picture 33">
            <a:extLst>
              <a:ext uri="{FF2B5EF4-FFF2-40B4-BE49-F238E27FC236}">
                <a16:creationId xmlns:a16="http://schemas.microsoft.com/office/drawing/2014/main" id="{762EF163-3267-7218-7035-D2762A56E08D}"/>
              </a:ext>
            </a:extLst>
          </p:cNvPr>
          <p:cNvPicPr>
            <a:picLocks noChangeAspect="1"/>
          </p:cNvPicPr>
          <p:nvPr/>
        </p:nvPicPr>
        <p:blipFill>
          <a:blip r:embed="rId4"/>
          <a:stretch>
            <a:fillRect/>
          </a:stretch>
        </p:blipFill>
        <p:spPr>
          <a:xfrm>
            <a:off x="5988826" y="2553626"/>
            <a:ext cx="2106333" cy="989276"/>
          </a:xfrm>
          <a:prstGeom prst="rect">
            <a:avLst/>
          </a:prstGeom>
        </p:spPr>
      </p:pic>
      <p:sp>
        <p:nvSpPr>
          <p:cNvPr id="35" name="Google Shape;291;p19">
            <a:extLst>
              <a:ext uri="{FF2B5EF4-FFF2-40B4-BE49-F238E27FC236}">
                <a16:creationId xmlns:a16="http://schemas.microsoft.com/office/drawing/2014/main" id="{536382D7-DE0B-1E1B-473B-17802F90E382}"/>
              </a:ext>
            </a:extLst>
          </p:cNvPr>
          <p:cNvSpPr txBox="1"/>
          <p:nvPr/>
        </p:nvSpPr>
        <p:spPr>
          <a:xfrm>
            <a:off x="5110499" y="1654448"/>
            <a:ext cx="3686683" cy="705000"/>
          </a:xfrm>
          <a:prstGeom prst="rect">
            <a:avLst/>
          </a:prstGeom>
          <a:noFill/>
          <a:ln>
            <a:noFill/>
          </a:ln>
        </p:spPr>
        <p:txBody>
          <a:bodyPr spcFirstLastPara="1" wrap="square" lIns="228600" tIns="228600" rIns="228600" bIns="228600" anchor="ctr" anchorCtr="0">
            <a:noAutofit/>
          </a:bodyPr>
          <a:lstStyle/>
          <a:p>
            <a:pPr>
              <a:lnSpc>
                <a:spcPct val="115000"/>
              </a:lnSpc>
            </a:pPr>
            <a:r>
              <a:rPr lang="en-US" sz="1100">
                <a:solidFill>
                  <a:schemeClr val="dk1"/>
                </a:solidFill>
                <a:latin typeface="Roboto"/>
                <a:ea typeface="Roboto"/>
                <a:cs typeface="Roboto"/>
                <a:sym typeface="Fira Sans Extra Condensed"/>
              </a:rPr>
              <a:t>The Sales Team is looking to understand it’s customer’s shopping behaviors to be able to better target their customers. But their legacy data management has several challenges:</a:t>
            </a:r>
          </a:p>
        </p:txBody>
      </p:sp>
      <p:sp>
        <p:nvSpPr>
          <p:cNvPr id="36" name="Google Shape;295;p19">
            <a:extLst>
              <a:ext uri="{FF2B5EF4-FFF2-40B4-BE49-F238E27FC236}">
                <a16:creationId xmlns:a16="http://schemas.microsoft.com/office/drawing/2014/main" id="{D201B4CF-32B1-C4A6-E845-A9F859994208}"/>
              </a:ext>
            </a:extLst>
          </p:cNvPr>
          <p:cNvSpPr txBox="1"/>
          <p:nvPr/>
        </p:nvSpPr>
        <p:spPr>
          <a:xfrm>
            <a:off x="5132589" y="3746178"/>
            <a:ext cx="1935631" cy="1169700"/>
          </a:xfrm>
          <a:prstGeom prst="rect">
            <a:avLst/>
          </a:prstGeom>
          <a:noFill/>
          <a:ln>
            <a:noFill/>
          </a:ln>
        </p:spPr>
        <p:txBody>
          <a:bodyPr spcFirstLastPara="1" wrap="square" lIns="91425" tIns="91425" rIns="91425" bIns="91425" anchor="t" anchorCtr="0">
            <a:noAutofit/>
          </a:bodyPr>
          <a:lstStyle/>
          <a:p>
            <a:pPr marL="171450" lvl="0" indent="-171450" rtl="0">
              <a:lnSpc>
                <a:spcPct val="115000"/>
              </a:lnSpc>
              <a:spcBef>
                <a:spcPts val="0"/>
              </a:spcBef>
              <a:spcAft>
                <a:spcPts val="0"/>
              </a:spcAft>
              <a:buFont typeface="Arial" panose="020B0604020202020204" pitchFamily="34" charset="0"/>
              <a:buChar char="•"/>
            </a:pPr>
            <a:r>
              <a:rPr lang="en-US" sz="1100">
                <a:solidFill>
                  <a:schemeClr val="dk1"/>
                </a:solidFill>
                <a:latin typeface="Roboto"/>
                <a:ea typeface="Roboto"/>
                <a:cs typeface="Roboto"/>
                <a:sym typeface="Roboto"/>
              </a:rPr>
              <a:t>Disintegrated Reporting and Data duplication</a:t>
            </a:r>
          </a:p>
          <a:p>
            <a:pPr marL="171450" lvl="0" indent="-171450" rtl="0">
              <a:lnSpc>
                <a:spcPct val="115000"/>
              </a:lnSpc>
              <a:spcBef>
                <a:spcPts val="0"/>
              </a:spcBef>
              <a:spcAft>
                <a:spcPts val="0"/>
              </a:spcAft>
              <a:buFont typeface="Arial" panose="020B0604020202020204" pitchFamily="34" charset="0"/>
              <a:buChar char="•"/>
            </a:pPr>
            <a:r>
              <a:rPr lang="en-US" sz="1100">
                <a:solidFill>
                  <a:schemeClr val="dk1"/>
                </a:solidFill>
                <a:latin typeface="Roboto"/>
                <a:ea typeface="Roboto"/>
                <a:cs typeface="Roboto"/>
                <a:sym typeface="Roboto"/>
              </a:rPr>
              <a:t>Need to combine data from different sources for analysis</a:t>
            </a:r>
          </a:p>
        </p:txBody>
      </p:sp>
      <p:sp>
        <p:nvSpPr>
          <p:cNvPr id="37" name="Google Shape;297;p19">
            <a:extLst>
              <a:ext uri="{FF2B5EF4-FFF2-40B4-BE49-F238E27FC236}">
                <a16:creationId xmlns:a16="http://schemas.microsoft.com/office/drawing/2014/main" id="{3C44030D-2D3B-5F2E-7D2F-E1B60B581528}"/>
              </a:ext>
            </a:extLst>
          </p:cNvPr>
          <p:cNvSpPr txBox="1"/>
          <p:nvPr/>
        </p:nvSpPr>
        <p:spPr>
          <a:xfrm>
            <a:off x="7068220" y="3759932"/>
            <a:ext cx="1830499" cy="1169700"/>
          </a:xfrm>
          <a:prstGeom prst="rect">
            <a:avLst/>
          </a:prstGeom>
          <a:noFill/>
          <a:ln>
            <a:noFill/>
          </a:ln>
        </p:spPr>
        <p:txBody>
          <a:bodyPr spcFirstLastPara="1" wrap="square" lIns="91425" tIns="91425" rIns="91425" bIns="91425" anchor="t" anchorCtr="0">
            <a:noAutofit/>
          </a:bodyPr>
          <a:lstStyle/>
          <a:p>
            <a:pPr marL="171450" lvl="0" indent="-171450" rtl="0">
              <a:lnSpc>
                <a:spcPct val="115000"/>
              </a:lnSpc>
              <a:spcBef>
                <a:spcPts val="0"/>
              </a:spcBef>
              <a:spcAft>
                <a:spcPts val="0"/>
              </a:spcAft>
              <a:buFont typeface="Arial" panose="020B0604020202020204" pitchFamily="34" charset="0"/>
              <a:buChar char="•"/>
            </a:pPr>
            <a:r>
              <a:rPr lang="en-US" sz="1100">
                <a:solidFill>
                  <a:schemeClr val="dk1"/>
                </a:solidFill>
                <a:latin typeface="Roboto"/>
                <a:ea typeface="Roboto"/>
                <a:cs typeface="Roboto"/>
                <a:sym typeface="Roboto"/>
              </a:rPr>
              <a:t>Analyzing Customer Purchase Patterns</a:t>
            </a:r>
          </a:p>
          <a:p>
            <a:pPr marL="171450" indent="-171450">
              <a:lnSpc>
                <a:spcPct val="115000"/>
              </a:lnSpc>
              <a:buFont typeface="Arial" panose="020B0604020202020204" pitchFamily="34" charset="0"/>
              <a:buChar char="•"/>
            </a:pPr>
            <a:r>
              <a:rPr lang="en-US" sz="1100">
                <a:solidFill>
                  <a:schemeClr val="dk1"/>
                </a:solidFill>
                <a:latin typeface="Roboto"/>
                <a:ea typeface="Roboto"/>
                <a:cs typeface="Roboto"/>
                <a:sym typeface="Roboto"/>
              </a:rPr>
              <a:t>Sharing real-time POS data with other departments </a:t>
            </a:r>
            <a:endParaRPr lang="en-US" sz="1100">
              <a:solidFill>
                <a:schemeClr val="dk1"/>
              </a:solidFill>
              <a:latin typeface="Roboto"/>
              <a:ea typeface="Roboto"/>
              <a:cs typeface="Roboto"/>
            </a:endParaRPr>
          </a:p>
          <a:p>
            <a:pPr marL="171450" lvl="0" indent="-171450" rtl="0">
              <a:lnSpc>
                <a:spcPct val="115000"/>
              </a:lnSpc>
              <a:spcBef>
                <a:spcPts val="0"/>
              </a:spcBef>
              <a:spcAft>
                <a:spcPts val="0"/>
              </a:spcAft>
              <a:buFont typeface="Arial" panose="020B0604020202020204" pitchFamily="34" charset="0"/>
              <a:buChar char="•"/>
            </a:pPr>
            <a:endParaRPr lang="en-US" sz="1100">
              <a:solidFill>
                <a:schemeClr val="dk1"/>
              </a:solidFill>
              <a:latin typeface="Roboto"/>
              <a:ea typeface="Roboto"/>
              <a:cs typeface="Roboto"/>
              <a:sym typeface="Roboto"/>
            </a:endParaRPr>
          </a:p>
        </p:txBody>
      </p:sp>
      <p:pic>
        <p:nvPicPr>
          <p:cNvPr id="4" name="Imagen 30">
            <a:extLst>
              <a:ext uri="{FF2B5EF4-FFF2-40B4-BE49-F238E27FC236}">
                <a16:creationId xmlns:a16="http://schemas.microsoft.com/office/drawing/2014/main" id="{B3673A24-AC84-1A79-4439-FA73CDAAB910}"/>
              </a:ext>
            </a:extLst>
          </p:cNvPr>
          <p:cNvPicPr>
            <a:picLocks noChangeAspect="1"/>
          </p:cNvPicPr>
          <p:nvPr/>
        </p:nvPicPr>
        <p:blipFill rotWithShape="1">
          <a:blip r:embed="rId5"/>
          <a:srcRect l="32605" t="5587" r="35462" b="41729"/>
          <a:stretch/>
        </p:blipFill>
        <p:spPr>
          <a:xfrm>
            <a:off x="-120305" y="4732025"/>
            <a:ext cx="588507" cy="52876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8" name="Google Shape;478;p25"/>
          <p:cNvSpPr txBox="1">
            <a:spLocks noGrp="1"/>
          </p:cNvSpPr>
          <p:nvPr>
            <p:ph type="title"/>
          </p:nvPr>
        </p:nvSpPr>
        <p:spPr>
          <a:xfrm>
            <a:off x="457200" y="4123217"/>
            <a:ext cx="8229600" cy="481500"/>
          </a:xfrm>
          <a:prstGeom prst="rect">
            <a:avLst/>
          </a:prstGeom>
        </p:spPr>
        <p:txBody>
          <a:bodyPr spcFirstLastPara="1" wrap="square" lIns="91425" tIns="91425" rIns="91425" bIns="91425" anchor="ctr" anchorCtr="0">
            <a:noAutofit/>
          </a:bodyPr>
          <a:lstStyle/>
          <a:p>
            <a:pPr algn="r"/>
            <a:r>
              <a:rPr lang="en">
                <a:solidFill>
                  <a:schemeClr val="dk1"/>
                </a:solidFill>
              </a:rPr>
              <a:t>Publix Real-Time Tracking Database</a:t>
            </a:r>
            <a:endParaRPr lang="es-MX"/>
          </a:p>
        </p:txBody>
      </p:sp>
      <p:grpSp>
        <p:nvGrpSpPr>
          <p:cNvPr id="15" name="Google Shape;1620;p45">
            <a:extLst>
              <a:ext uri="{FF2B5EF4-FFF2-40B4-BE49-F238E27FC236}">
                <a16:creationId xmlns:a16="http://schemas.microsoft.com/office/drawing/2014/main" id="{39577832-C2CF-159C-D7A3-FB541FA4B50F}"/>
              </a:ext>
            </a:extLst>
          </p:cNvPr>
          <p:cNvGrpSpPr/>
          <p:nvPr/>
        </p:nvGrpSpPr>
        <p:grpSpPr>
          <a:xfrm>
            <a:off x="972727" y="512377"/>
            <a:ext cx="3379372" cy="3088661"/>
            <a:chOff x="6015419" y="3716859"/>
            <a:chExt cx="557671" cy="511283"/>
          </a:xfrm>
        </p:grpSpPr>
        <p:sp>
          <p:nvSpPr>
            <p:cNvPr id="3" name="Google Shape;1621;p45">
              <a:extLst>
                <a:ext uri="{FF2B5EF4-FFF2-40B4-BE49-F238E27FC236}">
                  <a16:creationId xmlns:a16="http://schemas.microsoft.com/office/drawing/2014/main" id="{1F56A599-7B2D-5B91-1E1C-E4E439524895}"/>
                </a:ext>
              </a:extLst>
            </p:cNvPr>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622;p45">
              <a:extLst>
                <a:ext uri="{FF2B5EF4-FFF2-40B4-BE49-F238E27FC236}">
                  <a16:creationId xmlns:a16="http://schemas.microsoft.com/office/drawing/2014/main" id="{8D74D4B1-002D-1290-6772-697990FC9F23}"/>
                </a:ext>
              </a:extLst>
            </p:cNvPr>
            <p:cNvGrpSpPr/>
            <p:nvPr/>
          </p:nvGrpSpPr>
          <p:grpSpPr>
            <a:xfrm>
              <a:off x="6036094" y="3716980"/>
              <a:ext cx="529860" cy="510469"/>
              <a:chOff x="6036094" y="3716980"/>
              <a:chExt cx="529860" cy="510469"/>
            </a:xfrm>
          </p:grpSpPr>
          <p:sp>
            <p:nvSpPr>
              <p:cNvPr id="5" name="Google Shape;1623;p45">
                <a:extLst>
                  <a:ext uri="{FF2B5EF4-FFF2-40B4-BE49-F238E27FC236}">
                    <a16:creationId xmlns:a16="http://schemas.microsoft.com/office/drawing/2014/main" id="{FBEF6624-CA22-9E2B-4D15-B9F8DD31CFCA}"/>
                  </a:ext>
                </a:extLst>
              </p:cNvPr>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24;p45">
                <a:extLst>
                  <a:ext uri="{FF2B5EF4-FFF2-40B4-BE49-F238E27FC236}">
                    <a16:creationId xmlns:a16="http://schemas.microsoft.com/office/drawing/2014/main" id="{3914363D-5CC3-6BFA-EB19-7D06075E9BF2}"/>
                  </a:ext>
                </a:extLst>
              </p:cNvPr>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25;p45">
                <a:extLst>
                  <a:ext uri="{FF2B5EF4-FFF2-40B4-BE49-F238E27FC236}">
                    <a16:creationId xmlns:a16="http://schemas.microsoft.com/office/drawing/2014/main" id="{03FDD988-5534-1E51-5733-4AA5A80DE2F1}"/>
                  </a:ext>
                </a:extLst>
              </p:cNvPr>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26;p45">
                <a:extLst>
                  <a:ext uri="{FF2B5EF4-FFF2-40B4-BE49-F238E27FC236}">
                    <a16:creationId xmlns:a16="http://schemas.microsoft.com/office/drawing/2014/main" id="{D5F202EB-68BF-3AF1-3FE5-216864EF22F4}"/>
                  </a:ext>
                </a:extLst>
              </p:cNvPr>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27;p45">
                <a:extLst>
                  <a:ext uri="{FF2B5EF4-FFF2-40B4-BE49-F238E27FC236}">
                    <a16:creationId xmlns:a16="http://schemas.microsoft.com/office/drawing/2014/main" id="{6DBE7B9E-5024-9BE0-220A-EA8A0F285F7E}"/>
                  </a:ext>
                </a:extLst>
              </p:cNvPr>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28;p45">
                <a:extLst>
                  <a:ext uri="{FF2B5EF4-FFF2-40B4-BE49-F238E27FC236}">
                    <a16:creationId xmlns:a16="http://schemas.microsoft.com/office/drawing/2014/main" id="{AFF0D3B0-8320-C49E-D697-6D8C0198B4B2}"/>
                  </a:ext>
                </a:extLst>
              </p:cNvPr>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29;p45">
                <a:extLst>
                  <a:ext uri="{FF2B5EF4-FFF2-40B4-BE49-F238E27FC236}">
                    <a16:creationId xmlns:a16="http://schemas.microsoft.com/office/drawing/2014/main" id="{71B7A351-D4FC-88A6-E80C-B2E3876A4EC9}"/>
                  </a:ext>
                </a:extLst>
              </p:cNvPr>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30;p45">
                <a:extLst>
                  <a:ext uri="{FF2B5EF4-FFF2-40B4-BE49-F238E27FC236}">
                    <a16:creationId xmlns:a16="http://schemas.microsoft.com/office/drawing/2014/main" id="{1BF7EDEA-D9B7-59A0-AAF7-839C1A95B7E5}"/>
                  </a:ext>
                </a:extLst>
              </p:cNvPr>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31;p45">
                <a:extLst>
                  <a:ext uri="{FF2B5EF4-FFF2-40B4-BE49-F238E27FC236}">
                    <a16:creationId xmlns:a16="http://schemas.microsoft.com/office/drawing/2014/main" id="{B92E2885-6296-653C-AF64-38F290274E35}"/>
                  </a:ext>
                </a:extLst>
              </p:cNvPr>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32;p45">
                <a:extLst>
                  <a:ext uri="{FF2B5EF4-FFF2-40B4-BE49-F238E27FC236}">
                    <a16:creationId xmlns:a16="http://schemas.microsoft.com/office/drawing/2014/main" id="{46100C42-2902-3386-153A-4C7397017B3B}"/>
                  </a:ext>
                </a:extLst>
              </p:cNvPr>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1" name="Imagen 30">
            <a:extLst>
              <a:ext uri="{FF2B5EF4-FFF2-40B4-BE49-F238E27FC236}">
                <a16:creationId xmlns:a16="http://schemas.microsoft.com/office/drawing/2014/main" id="{8D7D1EA8-1F7C-BCFC-E512-FEF953F65193}"/>
              </a:ext>
            </a:extLst>
          </p:cNvPr>
          <p:cNvPicPr>
            <a:picLocks noChangeAspect="1"/>
          </p:cNvPicPr>
          <p:nvPr/>
        </p:nvPicPr>
        <p:blipFill rotWithShape="1">
          <a:blip r:embed="rId3"/>
          <a:srcRect l="32605" t="5587" r="35462" b="41729"/>
          <a:stretch/>
        </p:blipFill>
        <p:spPr>
          <a:xfrm>
            <a:off x="367767" y="4403604"/>
            <a:ext cx="588507" cy="528762"/>
          </a:xfrm>
          <a:prstGeom prst="rect">
            <a:avLst/>
          </a:prstGeom>
        </p:spPr>
      </p:pic>
    </p:spTree>
    <p:extLst>
      <p:ext uri="{BB962C8B-B14F-4D97-AF65-F5344CB8AC3E}">
        <p14:creationId xmlns:p14="http://schemas.microsoft.com/office/powerpoint/2010/main" val="3254805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41ACCD-6A38-82A7-4B7A-6A980C2F8330}"/>
              </a:ext>
            </a:extLst>
          </p:cNvPr>
          <p:cNvSpPr>
            <a:spLocks noGrp="1"/>
          </p:cNvSpPr>
          <p:nvPr>
            <p:ph type="title"/>
          </p:nvPr>
        </p:nvSpPr>
        <p:spPr/>
        <p:txBody>
          <a:bodyPr/>
          <a:lstStyle/>
          <a:p>
            <a:pPr algn="l"/>
            <a:r>
              <a:rPr lang="en-US"/>
              <a:t>Data Management Strategy &amp; Information Sources</a:t>
            </a:r>
            <a:endParaRPr lang="es-MX"/>
          </a:p>
        </p:txBody>
      </p:sp>
      <p:sp>
        <p:nvSpPr>
          <p:cNvPr id="4" name="Google Shape;354;p21">
            <a:extLst>
              <a:ext uri="{FF2B5EF4-FFF2-40B4-BE49-F238E27FC236}">
                <a16:creationId xmlns:a16="http://schemas.microsoft.com/office/drawing/2014/main" id="{FB4B8653-11DE-B7C7-BBD2-426D2578B6A6}"/>
              </a:ext>
            </a:extLst>
          </p:cNvPr>
          <p:cNvSpPr txBox="1"/>
          <p:nvPr/>
        </p:nvSpPr>
        <p:spPr>
          <a:xfrm>
            <a:off x="457200" y="1399045"/>
            <a:ext cx="4415052" cy="2529938"/>
          </a:xfrm>
          <a:prstGeom prst="rect">
            <a:avLst/>
          </a:prstGeom>
          <a:noFill/>
          <a:ln>
            <a:noFill/>
          </a:ln>
        </p:spPr>
        <p:txBody>
          <a:bodyPr spcFirstLastPara="1" wrap="square" lIns="91425" tIns="91425" rIns="91425" bIns="91425" anchor="ctr" anchorCtr="0">
            <a:noAutofit/>
          </a:bodyPr>
          <a:lstStyle/>
          <a:p>
            <a:r>
              <a:rPr lang="en" sz="1200">
                <a:solidFill>
                  <a:schemeClr val="dk1"/>
                </a:solidFill>
                <a:ea typeface="Roboto"/>
                <a:sym typeface="Roboto"/>
              </a:rPr>
              <a:t>This system is intended as a working prototype for Publix. For this reason we created our own data following Publix business model</a:t>
            </a:r>
            <a:endParaRPr lang="es-MX">
              <a:solidFill>
                <a:schemeClr val="dk1"/>
              </a:solidFill>
              <a:sym typeface="Roboto"/>
            </a:endParaRPr>
          </a:p>
          <a:p>
            <a:endParaRPr lang="en" sz="1200">
              <a:solidFill>
                <a:schemeClr val="dk1"/>
              </a:solidFill>
              <a:ea typeface="Roboto"/>
              <a:sym typeface="Roboto"/>
            </a:endParaRPr>
          </a:p>
          <a:p>
            <a:r>
              <a:rPr lang="en" sz="1200">
                <a:solidFill>
                  <a:schemeClr val="dk1"/>
                </a:solidFill>
                <a:ea typeface="Roboto"/>
                <a:sym typeface="Roboto"/>
              </a:rPr>
              <a:t>Some of the objects we created are: </a:t>
            </a:r>
            <a:r>
              <a:rPr lang="en" sz="1200" i="1">
                <a:solidFill>
                  <a:schemeClr val="dk1"/>
                </a:solidFill>
                <a:ea typeface="Roboto"/>
                <a:sym typeface="Roboto"/>
              </a:rPr>
              <a:t>Products, Warehouses, Stores, Drivers, </a:t>
            </a:r>
            <a:r>
              <a:rPr lang="en" sz="1200" i="1" err="1">
                <a:solidFill>
                  <a:schemeClr val="dk1"/>
                </a:solidFill>
                <a:ea typeface="Roboto"/>
                <a:sym typeface="Roboto"/>
              </a:rPr>
              <a:t>etc</a:t>
            </a:r>
            <a:r>
              <a:rPr lang="en" sz="1200" i="1">
                <a:solidFill>
                  <a:schemeClr val="dk1"/>
                </a:solidFill>
                <a:ea typeface="Roboto"/>
                <a:sym typeface="Roboto"/>
              </a:rPr>
              <a:t>…</a:t>
            </a:r>
            <a:endParaRPr lang="en" i="1">
              <a:solidFill>
                <a:schemeClr val="dk1"/>
              </a:solidFill>
            </a:endParaRPr>
          </a:p>
          <a:p>
            <a:endParaRPr lang="en" i="1"/>
          </a:p>
          <a:p>
            <a:r>
              <a:rPr lang="en" sz="1200">
                <a:solidFill>
                  <a:schemeClr val="dk1"/>
                </a:solidFill>
                <a:ea typeface="Roboto"/>
                <a:sym typeface="Roboto"/>
              </a:rPr>
              <a:t>Carefully made sure that both systems shared the same information by keeping consistent Multiple Versions of the Truth</a:t>
            </a:r>
            <a:endParaRPr lang="en">
              <a:solidFill>
                <a:schemeClr val="dk1"/>
              </a:solidFill>
              <a:sym typeface="Roboto"/>
            </a:endParaRPr>
          </a:p>
          <a:p>
            <a:endParaRPr lang="en" sz="1200">
              <a:solidFill>
                <a:schemeClr val="dk1"/>
              </a:solidFill>
              <a:latin typeface="Roboto"/>
              <a:ea typeface="Roboto"/>
              <a:cs typeface="Roboto"/>
            </a:endParaRPr>
          </a:p>
        </p:txBody>
      </p:sp>
      <p:pic>
        <p:nvPicPr>
          <p:cNvPr id="13" name="Imagen 12" descr="Supply chain management - Free shipping and delivery icons">
            <a:extLst>
              <a:ext uri="{FF2B5EF4-FFF2-40B4-BE49-F238E27FC236}">
                <a16:creationId xmlns:a16="http://schemas.microsoft.com/office/drawing/2014/main" id="{58D10B89-A376-403B-F790-573552FC32C4}"/>
              </a:ext>
            </a:extLst>
          </p:cNvPr>
          <p:cNvPicPr>
            <a:picLocks noChangeAspect="1"/>
          </p:cNvPicPr>
          <p:nvPr/>
        </p:nvPicPr>
        <p:blipFill>
          <a:blip r:embed="rId2"/>
          <a:stretch>
            <a:fillRect/>
          </a:stretch>
        </p:blipFill>
        <p:spPr>
          <a:xfrm>
            <a:off x="5438274" y="1200150"/>
            <a:ext cx="2743200" cy="2743200"/>
          </a:xfrm>
          <a:prstGeom prst="rect">
            <a:avLst/>
          </a:prstGeom>
        </p:spPr>
      </p:pic>
      <p:pic>
        <p:nvPicPr>
          <p:cNvPr id="16" name="Imagen 15">
            <a:extLst>
              <a:ext uri="{FF2B5EF4-FFF2-40B4-BE49-F238E27FC236}">
                <a16:creationId xmlns:a16="http://schemas.microsoft.com/office/drawing/2014/main" id="{E762A71D-D827-4A36-F874-E633F73596C5}"/>
              </a:ext>
            </a:extLst>
          </p:cNvPr>
          <p:cNvPicPr>
            <a:picLocks noChangeAspect="1"/>
          </p:cNvPicPr>
          <p:nvPr/>
        </p:nvPicPr>
        <p:blipFill rotWithShape="1">
          <a:blip r:embed="rId3"/>
          <a:srcRect l="32605" t="5587" r="35462" b="41729"/>
          <a:stretch/>
        </p:blipFill>
        <p:spPr>
          <a:xfrm>
            <a:off x="367767" y="4403604"/>
            <a:ext cx="588507" cy="528762"/>
          </a:xfrm>
          <a:prstGeom prst="rect">
            <a:avLst/>
          </a:prstGeom>
        </p:spPr>
      </p:pic>
    </p:spTree>
    <p:extLst>
      <p:ext uri="{BB962C8B-B14F-4D97-AF65-F5344CB8AC3E}">
        <p14:creationId xmlns:p14="http://schemas.microsoft.com/office/powerpoint/2010/main" val="227117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41ACCD-6A38-82A7-4B7A-6A980C2F8330}"/>
              </a:ext>
            </a:extLst>
          </p:cNvPr>
          <p:cNvSpPr>
            <a:spLocks noGrp="1"/>
          </p:cNvSpPr>
          <p:nvPr>
            <p:ph type="title"/>
          </p:nvPr>
        </p:nvSpPr>
        <p:spPr/>
        <p:txBody>
          <a:bodyPr/>
          <a:lstStyle/>
          <a:p>
            <a:pPr algn="l"/>
            <a:r>
              <a:rPr lang="en-US"/>
              <a:t>Overview</a:t>
            </a:r>
            <a:endParaRPr lang="es-MX"/>
          </a:p>
        </p:txBody>
      </p:sp>
      <p:sp>
        <p:nvSpPr>
          <p:cNvPr id="4" name="Google Shape;354;p21">
            <a:extLst>
              <a:ext uri="{FF2B5EF4-FFF2-40B4-BE49-F238E27FC236}">
                <a16:creationId xmlns:a16="http://schemas.microsoft.com/office/drawing/2014/main" id="{FB4B8653-11DE-B7C7-BBD2-426D2578B6A6}"/>
              </a:ext>
            </a:extLst>
          </p:cNvPr>
          <p:cNvSpPr txBox="1"/>
          <p:nvPr/>
        </p:nvSpPr>
        <p:spPr>
          <a:xfrm>
            <a:off x="457200" y="1200524"/>
            <a:ext cx="4415052" cy="2529938"/>
          </a:xfrm>
          <a:prstGeom prst="rect">
            <a:avLst/>
          </a:prstGeom>
          <a:noFill/>
          <a:ln>
            <a:noFill/>
          </a:ln>
        </p:spPr>
        <p:txBody>
          <a:bodyPr spcFirstLastPara="1" wrap="square" lIns="91425" tIns="91425" rIns="91425" bIns="91425" anchor="ctr" anchorCtr="0">
            <a:noAutofit/>
          </a:bodyPr>
          <a:lstStyle/>
          <a:p>
            <a:r>
              <a:rPr lang="en" sz="1200">
                <a:solidFill>
                  <a:schemeClr val="dk1"/>
                </a:solidFill>
                <a:ea typeface="Roboto"/>
                <a:sym typeface="Roboto"/>
              </a:rPr>
              <a:t>Using Neo4j graphical database for building Publix Real-Time Tracking Database</a:t>
            </a:r>
            <a:endParaRPr lang="es-MX">
              <a:solidFill>
                <a:schemeClr val="dk1"/>
              </a:solidFill>
              <a:sym typeface="Roboto"/>
            </a:endParaRPr>
          </a:p>
          <a:p>
            <a:endParaRPr lang="en">
              <a:sym typeface="Roboto"/>
            </a:endParaRPr>
          </a:p>
          <a:p>
            <a:r>
              <a:rPr lang="en" sz="1200">
                <a:solidFill>
                  <a:schemeClr val="dk1"/>
                </a:solidFill>
                <a:ea typeface="Roboto"/>
                <a:sym typeface="Roboto"/>
              </a:rPr>
              <a:t>A graphical database gives us the freedom to represent the different relationships between entities in our supply chain model</a:t>
            </a:r>
            <a:endParaRPr lang="es-MX">
              <a:solidFill>
                <a:schemeClr val="dk1"/>
              </a:solidFill>
            </a:endParaRPr>
          </a:p>
          <a:p>
            <a:endParaRPr lang="en"/>
          </a:p>
          <a:p>
            <a:r>
              <a:rPr lang="en" sz="1200">
                <a:solidFill>
                  <a:schemeClr val="dk1"/>
                </a:solidFill>
                <a:ea typeface="Roboto"/>
                <a:sym typeface="Roboto"/>
              </a:rPr>
              <a:t>Allows us to understand the status of the supply chain at any given time</a:t>
            </a:r>
            <a:endParaRPr lang="en">
              <a:solidFill>
                <a:schemeClr val="dk1"/>
              </a:solidFill>
              <a:sym typeface="Roboto"/>
            </a:endParaRPr>
          </a:p>
        </p:txBody>
      </p:sp>
      <p:pic>
        <p:nvPicPr>
          <p:cNvPr id="3" name="Imagen 2" descr="Network Basic Miscellany Lineal icon">
            <a:extLst>
              <a:ext uri="{FF2B5EF4-FFF2-40B4-BE49-F238E27FC236}">
                <a16:creationId xmlns:a16="http://schemas.microsoft.com/office/drawing/2014/main" id="{861438B4-7207-BE42-B520-C422245C0B66}"/>
              </a:ext>
            </a:extLst>
          </p:cNvPr>
          <p:cNvPicPr>
            <a:picLocks noChangeAspect="1"/>
          </p:cNvPicPr>
          <p:nvPr/>
        </p:nvPicPr>
        <p:blipFill>
          <a:blip r:embed="rId2"/>
          <a:stretch>
            <a:fillRect/>
          </a:stretch>
        </p:blipFill>
        <p:spPr>
          <a:xfrm>
            <a:off x="6623720" y="3173662"/>
            <a:ext cx="1112251" cy="1112251"/>
          </a:xfrm>
          <a:prstGeom prst="rect">
            <a:avLst/>
          </a:prstGeom>
        </p:spPr>
      </p:pic>
      <p:pic>
        <p:nvPicPr>
          <p:cNvPr id="5" name="Imagen 4" descr="Neo4j - Wikipedia">
            <a:extLst>
              <a:ext uri="{FF2B5EF4-FFF2-40B4-BE49-F238E27FC236}">
                <a16:creationId xmlns:a16="http://schemas.microsoft.com/office/drawing/2014/main" id="{F04AB02B-E20D-FC6B-F1A3-4C784B1D43DF}"/>
              </a:ext>
            </a:extLst>
          </p:cNvPr>
          <p:cNvPicPr>
            <a:picLocks noChangeAspect="1"/>
          </p:cNvPicPr>
          <p:nvPr/>
        </p:nvPicPr>
        <p:blipFill>
          <a:blip r:embed="rId3"/>
          <a:stretch>
            <a:fillRect/>
          </a:stretch>
        </p:blipFill>
        <p:spPr>
          <a:xfrm>
            <a:off x="5475690" y="1357804"/>
            <a:ext cx="3047363" cy="1143523"/>
          </a:xfrm>
          <a:prstGeom prst="rect">
            <a:avLst/>
          </a:prstGeom>
        </p:spPr>
      </p:pic>
      <p:pic>
        <p:nvPicPr>
          <p:cNvPr id="11" name="Imagen 10">
            <a:extLst>
              <a:ext uri="{FF2B5EF4-FFF2-40B4-BE49-F238E27FC236}">
                <a16:creationId xmlns:a16="http://schemas.microsoft.com/office/drawing/2014/main" id="{13B4EBD0-0009-CC49-0D47-656109C5C014}"/>
              </a:ext>
            </a:extLst>
          </p:cNvPr>
          <p:cNvPicPr>
            <a:picLocks noChangeAspect="1"/>
          </p:cNvPicPr>
          <p:nvPr/>
        </p:nvPicPr>
        <p:blipFill rotWithShape="1">
          <a:blip r:embed="rId4"/>
          <a:srcRect l="32605" t="5587" r="35462" b="41729"/>
          <a:stretch/>
        </p:blipFill>
        <p:spPr>
          <a:xfrm>
            <a:off x="367767" y="4403604"/>
            <a:ext cx="588507" cy="528762"/>
          </a:xfrm>
          <a:prstGeom prst="rect">
            <a:avLst/>
          </a:prstGeom>
        </p:spPr>
      </p:pic>
    </p:spTree>
    <p:extLst>
      <p:ext uri="{BB962C8B-B14F-4D97-AF65-F5344CB8AC3E}">
        <p14:creationId xmlns:p14="http://schemas.microsoft.com/office/powerpoint/2010/main" val="3930186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16AA30C-351B-30FB-487C-FFA6B63C6382}"/>
              </a:ext>
            </a:extLst>
          </p:cNvPr>
          <p:cNvPicPr>
            <a:picLocks noChangeAspect="1"/>
          </p:cNvPicPr>
          <p:nvPr/>
        </p:nvPicPr>
        <p:blipFill>
          <a:blip r:embed="rId2"/>
          <a:stretch>
            <a:fillRect/>
          </a:stretch>
        </p:blipFill>
        <p:spPr>
          <a:xfrm>
            <a:off x="904875" y="152400"/>
            <a:ext cx="7334250" cy="4838700"/>
          </a:xfrm>
          <a:prstGeom prst="rect">
            <a:avLst/>
          </a:prstGeom>
        </p:spPr>
      </p:pic>
      <p:pic>
        <p:nvPicPr>
          <p:cNvPr id="5" name="Imagen 4">
            <a:extLst>
              <a:ext uri="{FF2B5EF4-FFF2-40B4-BE49-F238E27FC236}">
                <a16:creationId xmlns:a16="http://schemas.microsoft.com/office/drawing/2014/main" id="{5413A4C4-D82A-C9E0-2B4B-C601D4174DE3}"/>
              </a:ext>
            </a:extLst>
          </p:cNvPr>
          <p:cNvPicPr>
            <a:picLocks noChangeAspect="1"/>
          </p:cNvPicPr>
          <p:nvPr/>
        </p:nvPicPr>
        <p:blipFill rotWithShape="1">
          <a:blip r:embed="rId3"/>
          <a:srcRect l="32605" t="5587" r="35462" b="41729"/>
          <a:stretch/>
        </p:blipFill>
        <p:spPr>
          <a:xfrm>
            <a:off x="367767" y="4403604"/>
            <a:ext cx="588507" cy="528762"/>
          </a:xfrm>
          <a:prstGeom prst="rect">
            <a:avLst/>
          </a:prstGeom>
        </p:spPr>
      </p:pic>
    </p:spTree>
    <p:extLst>
      <p:ext uri="{BB962C8B-B14F-4D97-AF65-F5344CB8AC3E}">
        <p14:creationId xmlns:p14="http://schemas.microsoft.com/office/powerpoint/2010/main" val="1720218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77;p25">
            <a:extLst>
              <a:ext uri="{FF2B5EF4-FFF2-40B4-BE49-F238E27FC236}">
                <a16:creationId xmlns:a16="http://schemas.microsoft.com/office/drawing/2014/main" id="{46291439-1C5A-CFF5-9C0F-3AC8D5937D67}"/>
              </a:ext>
            </a:extLst>
          </p:cNvPr>
          <p:cNvSpPr/>
          <p:nvPr/>
        </p:nvSpPr>
        <p:spPr>
          <a:xfrm>
            <a:off x="930954" y="398406"/>
            <a:ext cx="7285783" cy="3597710"/>
          </a:xfrm>
          <a:prstGeom prst="wedgeRoundRectCallout">
            <a:avLst/>
          </a:prstGeom>
          <a:solidFill>
            <a:srgbClr val="008D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6;p16">
            <a:extLst>
              <a:ext uri="{FF2B5EF4-FFF2-40B4-BE49-F238E27FC236}">
                <a16:creationId xmlns:a16="http://schemas.microsoft.com/office/drawing/2014/main" id="{AAA0EAD3-B910-7084-E867-8F2384D11FE1}"/>
              </a:ext>
            </a:extLst>
          </p:cNvPr>
          <p:cNvSpPr txBox="1"/>
          <p:nvPr/>
        </p:nvSpPr>
        <p:spPr>
          <a:xfrm>
            <a:off x="1447121" y="735489"/>
            <a:ext cx="6249298" cy="2924699"/>
          </a:xfrm>
          <a:prstGeom prst="rect">
            <a:avLst/>
          </a:prstGeom>
          <a:noFill/>
          <a:ln>
            <a:noFill/>
          </a:ln>
        </p:spPr>
        <p:txBody>
          <a:bodyPr spcFirstLastPara="1" wrap="square" lIns="91425" tIns="45700" rIns="91425" bIns="45700" anchor="ctr" anchorCtr="0">
            <a:noAutofit/>
          </a:bodyPr>
          <a:lstStyle/>
          <a:p>
            <a:pPr algn="ctr"/>
            <a:r>
              <a:rPr lang="en-IN" sz="2400" i="1">
                <a:solidFill>
                  <a:schemeClr val="bg1"/>
                </a:solidFill>
                <a:ea typeface="Roboto"/>
              </a:rPr>
              <a:t>“This is Brad, the manager at Publix store #2811 at Champions Gate Village. I’m calling to check in on our order of bread. Can you please give me an update on its status?”</a:t>
            </a:r>
            <a:endParaRPr lang="es-MX" sz="1600">
              <a:solidFill>
                <a:schemeClr val="bg1"/>
              </a:solidFill>
            </a:endParaRPr>
          </a:p>
        </p:txBody>
      </p:sp>
      <p:pic>
        <p:nvPicPr>
          <p:cNvPr id="16" name="Imagen 15">
            <a:extLst>
              <a:ext uri="{FF2B5EF4-FFF2-40B4-BE49-F238E27FC236}">
                <a16:creationId xmlns:a16="http://schemas.microsoft.com/office/drawing/2014/main" id="{F5F039EE-110C-3181-8C8C-7B50CF607F38}"/>
              </a:ext>
            </a:extLst>
          </p:cNvPr>
          <p:cNvPicPr>
            <a:picLocks noChangeAspect="1"/>
          </p:cNvPicPr>
          <p:nvPr/>
        </p:nvPicPr>
        <p:blipFill rotWithShape="1">
          <a:blip r:embed="rId2"/>
          <a:srcRect l="32605" t="5587" r="35462" b="41729"/>
          <a:stretch/>
        </p:blipFill>
        <p:spPr>
          <a:xfrm>
            <a:off x="367767" y="4403604"/>
            <a:ext cx="588507" cy="528762"/>
          </a:xfrm>
          <a:prstGeom prst="rect">
            <a:avLst/>
          </a:prstGeom>
        </p:spPr>
      </p:pic>
    </p:spTree>
    <p:extLst>
      <p:ext uri="{BB962C8B-B14F-4D97-AF65-F5344CB8AC3E}">
        <p14:creationId xmlns:p14="http://schemas.microsoft.com/office/powerpoint/2010/main" val="4224906150"/>
      </p:ext>
    </p:extLst>
  </p:cSld>
  <p:clrMapOvr>
    <a:masterClrMapping/>
  </p:clrMapOvr>
</p:sld>
</file>

<file path=ppt/theme/theme1.xml><?xml version="1.0" encoding="utf-8"?>
<a:theme xmlns:a="http://schemas.openxmlformats.org/drawingml/2006/main" name="Big Data Infographics by Slidesgo">
  <a:themeElements>
    <a:clrScheme name="Simple Light">
      <a:dk1>
        <a:srgbClr val="000000"/>
      </a:dk1>
      <a:lt1>
        <a:srgbClr val="FFFFFF"/>
      </a:lt1>
      <a:dk2>
        <a:srgbClr val="595959"/>
      </a:dk2>
      <a:lt2>
        <a:srgbClr val="EEEEEE"/>
      </a:lt2>
      <a:accent1>
        <a:srgbClr val="FFC64E"/>
      </a:accent1>
      <a:accent2>
        <a:srgbClr val="FF8001"/>
      </a:accent2>
      <a:accent3>
        <a:srgbClr val="5FD0DB"/>
      </a:accent3>
      <a:accent4>
        <a:srgbClr val="32AAD9"/>
      </a:accent4>
      <a:accent5>
        <a:srgbClr val="1A569C"/>
      </a:accent5>
      <a:accent6>
        <a:srgbClr val="D558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36</Slides>
  <Notes>19</Notes>
  <HiddenSlides>0</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Big Data Infographics by Slidesgo</vt:lpstr>
      <vt:lpstr>PowerPoint Presentation</vt:lpstr>
      <vt:lpstr>Agenda</vt:lpstr>
      <vt:lpstr>PowerPoint Presentation</vt:lpstr>
      <vt:lpstr>Problem Definition</vt:lpstr>
      <vt:lpstr>Publix Real-Time Tracking Database</vt:lpstr>
      <vt:lpstr>Data Management Strategy &amp; Information Sources</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Sales Department System</vt:lpstr>
      <vt:lpstr>Data Management Strategy &amp; Role</vt:lpstr>
      <vt:lpstr>Data Processing Pipeline</vt:lpstr>
      <vt:lpstr>Business Questions </vt:lpstr>
      <vt:lpstr>Data Overview</vt:lpstr>
      <vt:lpstr>PowerPoint Presentation</vt:lpstr>
      <vt:lpstr>Data Pipeline: From Structure to Insights</vt:lpstr>
      <vt:lpstr>Data Pipeline: From Structure to Insights</vt:lpstr>
      <vt:lpstr>Data Pipeline: Towards Agile Development </vt:lpstr>
      <vt:lpstr>Data Pipeline: Future-Proofing Of The System</vt:lpstr>
      <vt:lpstr>Data Pipeline: Strategic Integration </vt:lpstr>
      <vt:lpstr>PowerPoint Presentation</vt:lpstr>
      <vt:lpstr>How many are Loyal Customers?</vt:lpstr>
      <vt:lpstr>Customer Shopping Behavior</vt:lpstr>
      <vt:lpstr>PowerPoint Presentation</vt:lpstr>
      <vt:lpstr>Analysing Order Frequency</vt:lpstr>
      <vt:lpstr>PowerPoint Presentation</vt:lpstr>
      <vt:lpstr>Best Selling Products/ Department/ Aisle</vt:lpstr>
      <vt:lpstr>Best Selling Products/ Department/ Aisle</vt:lpstr>
      <vt:lpstr>Key Takeaways</vt:lpstr>
      <vt:lpstr>Future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Krittika</dc:creator>
  <cp:revision>32</cp:revision>
  <dcterms:modified xsi:type="dcterms:W3CDTF">2024-01-24T22:30:09Z</dcterms:modified>
</cp:coreProperties>
</file>